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
  </p:notesMasterIdLst>
  <p:sldIdLst>
    <p:sldId id="259" r:id="rId5"/>
    <p:sldId id="260" r:id="rId6"/>
  </p:sldIdLst>
  <p:sldSz cx="21488400" cy="153400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676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C4100A-0A81-3B0B-D956-BCE27DAC62AF}" name="hosokawa hiroshi(細川 博司 TEC □ＲＳ本□ＲＳＳＳ□ＲＳＡＣ推進)" initials="hh" userId="S::Hiroshi3_Hosokawa@toshibatec.co.jp::16333bf4-240b-49f2-80b8-f419aff058dd" providerId="AD"/>
  <p188:author id="{8D0EC525-F066-12A3-3CA2-10F7B7EB3958}" name="英昭 毛利" initials="英毛" userId="a09ba7700a82b480" providerId="Windows Live"/>
  <p188:author id="{2650D02D-DB04-07A3-8B7B-44634DCD2AAE}" name="fujita kei(藤田 圭 TEC □ＲＳ本□ＲＳＳＳ□ＲＳＡＣ推進)" initials="kf" userId="S::Kei_Fujita@toshibatec.co.jp::4e2416aa-e8f0-4604-8a29-7738b4294d25" providerId="AD"/>
  <p188:author id="{D2E1E230-C768-99E5-BA92-2DAE5185BD73}" name="yokota saki(横田 彩妃 TEC □ＲＳ事□ＲＳＳＳ□ＲＳＡＣ推進)" initials="sy" userId="S::Saki1_Yokota@toshibatec.co.jp::3698cdf9-cb92-402f-ae0f-e67655716ccf" providerId="AD"/>
  <p188:author id="{193D4083-F41A-7A19-A94E-32D9B7033DE0}" name="牧之内 明子" initials="牧明" userId="34b43fc35738fa0b" providerId="Windows Live"/>
  <p188:author id="{779C62DB-03A9-6156-B77B-B2E65D0238D9}" name="yokota saki(横田 彩妃 TEC □ＲＳ事□ＲＳＳＳ□ＲＳＡＣ推進)" initials="y□" userId="S::saki1_yokota@toshibatec.co.jp::3698cdf9-cb92-402f-ae0f-e67655716c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牧之内 明子" initials="牧之内" lastIdx="61" clrIdx="0">
    <p:extLst>
      <p:ext uri="{19B8F6BF-5375-455C-9EA6-DF929625EA0E}">
        <p15:presenceInfo xmlns:p15="http://schemas.microsoft.com/office/powerpoint/2012/main" userId="34b43fc35738fa0b" providerId="Windows Live"/>
      </p:ext>
    </p:extLst>
  </p:cmAuthor>
  <p:cmAuthor id="2" name="ちえみ 植木" initials="ち植" lastIdx="5" clrIdx="1">
    <p:extLst>
      <p:ext uri="{19B8F6BF-5375-455C-9EA6-DF929625EA0E}">
        <p15:presenceInfo xmlns:p15="http://schemas.microsoft.com/office/powerpoint/2012/main" userId="ebc760a91e063fc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E1"/>
    <a:srgbClr val="FF9CB4"/>
    <a:srgbClr val="F208D6"/>
    <a:srgbClr val="C60204"/>
    <a:srgbClr val="E73200"/>
    <a:srgbClr val="ECA434"/>
    <a:srgbClr val="FFD400"/>
    <a:srgbClr val="FFDF91"/>
    <a:srgbClr val="FFE699"/>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5" autoAdjust="0"/>
    <p:restoredTop sz="94659"/>
  </p:normalViewPr>
  <p:slideViewPr>
    <p:cSldViewPr snapToGrid="0">
      <p:cViewPr varScale="1">
        <p:scale>
          <a:sx n="31" d="100"/>
          <a:sy n="31" d="100"/>
        </p:scale>
        <p:origin x="1108" y="76"/>
      </p:cViewPr>
      <p:guideLst>
        <p:guide orient="horz" pos="2632"/>
        <p:guide pos="67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kota saki(横田 彩妃 TEC □ＲＳ事□ＲＳＳＳ□ＲＳＡＣ推進)" userId="3698cdf9-cb92-402f-ae0f-e67655716ccf" providerId="ADAL" clId="{4077ABEA-5A1A-43AE-9C04-6CF9D4E1091C}"/>
    <pc:docChg chg="undo custSel modSld">
      <pc:chgData name="yokota saki(横田 彩妃 TEC □ＲＳ事□ＲＳＳＳ□ＲＳＡＣ推進)" userId="3698cdf9-cb92-402f-ae0f-e67655716ccf" providerId="ADAL" clId="{4077ABEA-5A1A-43AE-9C04-6CF9D4E1091C}" dt="2026-07-21T02:01:36.054" v="5" actId="1076"/>
      <pc:docMkLst>
        <pc:docMk/>
      </pc:docMkLst>
      <pc:sldChg chg="modSp mod">
        <pc:chgData name="yokota saki(横田 彩妃 TEC □ＲＳ事□ＲＳＳＳ□ＲＳＡＣ推進)" userId="3698cdf9-cb92-402f-ae0f-e67655716ccf" providerId="ADAL" clId="{4077ABEA-5A1A-43AE-9C04-6CF9D4E1091C}" dt="2026-07-21T02:01:36.054" v="5" actId="1076"/>
        <pc:sldMkLst>
          <pc:docMk/>
          <pc:sldMk cId="2067675967" sldId="260"/>
        </pc:sldMkLst>
        <pc:spChg chg="mod">
          <ac:chgData name="yokota saki(横田 彩妃 TEC □ＲＳ事□ＲＳＳＳ□ＲＳＡＣ推進)" userId="3698cdf9-cb92-402f-ae0f-e67655716ccf" providerId="ADAL" clId="{4077ABEA-5A1A-43AE-9C04-6CF9D4E1091C}" dt="2026-07-21T01:59:44.849" v="3" actId="20578"/>
          <ac:spMkLst>
            <pc:docMk/>
            <pc:sldMk cId="2067675967" sldId="260"/>
            <ac:spMk id="51" creationId="{272F5A60-6673-34D8-276C-CD23CF130A6C}"/>
          </ac:spMkLst>
        </pc:spChg>
        <pc:spChg chg="mod">
          <ac:chgData name="yokota saki(横田 彩妃 TEC □ＲＳ事□ＲＳＳＳ□ＲＳＡＣ推進)" userId="3698cdf9-cb92-402f-ae0f-e67655716ccf" providerId="ADAL" clId="{4077ABEA-5A1A-43AE-9C04-6CF9D4E1091C}" dt="2026-07-21T01:49:41.962" v="0" actId="20578"/>
          <ac:spMkLst>
            <pc:docMk/>
            <pc:sldMk cId="2067675967" sldId="260"/>
            <ac:spMk id="63" creationId="{E583DCD7-4EDF-4B5F-F73A-C002DB2F1876}"/>
          </ac:spMkLst>
        </pc:spChg>
        <pc:picChg chg="mod">
          <ac:chgData name="yokota saki(横田 彩妃 TEC □ＲＳ事□ＲＳＳＳ□ＲＳＡＣ推進)" userId="3698cdf9-cb92-402f-ae0f-e67655716ccf" providerId="ADAL" clId="{4077ABEA-5A1A-43AE-9C04-6CF9D4E1091C}" dt="2026-07-21T01:49:45.346" v="2" actId="1076"/>
          <ac:picMkLst>
            <pc:docMk/>
            <pc:sldMk cId="2067675967" sldId="260"/>
            <ac:picMk id="20" creationId="{E042F9C1-7DB5-1B9D-631A-D14510BD88B0}"/>
          </ac:picMkLst>
        </pc:picChg>
        <pc:picChg chg="mod">
          <ac:chgData name="yokota saki(横田 彩妃 TEC □ＲＳ事□ＲＳＳＳ□ＲＳＡＣ推進)" userId="3698cdf9-cb92-402f-ae0f-e67655716ccf" providerId="ADAL" clId="{4077ABEA-5A1A-43AE-9C04-6CF9D4E1091C}" dt="2026-07-21T02:01:36.054" v="5" actId="1076"/>
          <ac:picMkLst>
            <pc:docMk/>
            <pc:sldMk cId="2067675967" sldId="260"/>
            <ac:picMk id="25" creationId="{A8A29DF7-359B-372F-82CD-E0E8876CDB39}"/>
          </ac:picMkLst>
        </pc:picChg>
      </pc:sldChg>
    </pc:docChg>
  </pc:docChgLst>
  <pc:docChgLst>
    <pc:chgData name="yokota saki(横田 彩妃 TEC □ＲＳ事□ＲＳＳＳ□ＲＳＡＣ推進)" userId="S::saki1_yokota@toshibatec.co.jp::3698cdf9-cb92-402f-ae0f-e67655716ccf" providerId="AD" clId="Web-{C390B730-8DF6-8C1E-6258-086C5DDB2B53}"/>
    <pc:docChg chg="mod modSld">
      <pc:chgData name="yokota saki(横田 彩妃 TEC □ＲＳ事□ＲＳＳＳ□ＲＳＡＣ推進)" userId="S::saki1_yokota@toshibatec.co.jp::3698cdf9-cb92-402f-ae0f-e67655716ccf" providerId="AD" clId="Web-{C390B730-8DF6-8C1E-6258-086C5DDB2B53}" dt="2026-07-17T02:19:58.347" v="36"/>
      <pc:docMkLst>
        <pc:docMk/>
      </pc:docMkLst>
      <pc:sldChg chg="modSp">
        <pc:chgData name="yokota saki(横田 彩妃 TEC □ＲＳ事□ＲＳＳＳ□ＲＳＡＣ推進)" userId="S::saki1_yokota@toshibatec.co.jp::3698cdf9-cb92-402f-ae0f-e67655716ccf" providerId="AD" clId="Web-{C390B730-8DF6-8C1E-6258-086C5DDB2B53}" dt="2026-07-17T02:19:58.347" v="36"/>
        <pc:sldMkLst>
          <pc:docMk/>
          <pc:sldMk cId="2790154070" sldId="259"/>
        </pc:sldMkLst>
        <pc:graphicFrameChg chg="mod modGraphic">
          <ac:chgData name="yokota saki(横田 彩妃 TEC □ＲＳ事□ＲＳＳＳ□ＲＳＡＣ推進)" userId="S::saki1_yokota@toshibatec.co.jp::3698cdf9-cb92-402f-ae0f-e67655716ccf" providerId="AD" clId="Web-{C390B730-8DF6-8C1E-6258-086C5DDB2B53}" dt="2026-07-17T02:19:58.347" v="36"/>
          <ac:graphicFrameMkLst>
            <pc:docMk/>
            <pc:sldMk cId="2790154070" sldId="259"/>
            <ac:graphicFrameMk id="44" creationId="{6FD421A6-9C59-3739-6A71-41630CDCCF4F}"/>
          </ac:graphicFrameMkLst>
        </pc:graphicFrameChg>
      </pc:sldChg>
    </pc:docChg>
  </pc:docChgLst>
  <pc:docChgLst>
    <pc:chgData name="yokota saki(横田 彩妃 TEC □ＲＳ事□ＲＳＳＳ□ＲＳＡＣ推進)" userId="S::saki1_yokota@toshibatec.co.jp::3698cdf9-cb92-402f-ae0f-e67655716ccf" providerId="AD" clId="Web-{8CDFA2C0-8AD3-EB77-671E-AC2C73FCDB59}"/>
    <pc:docChg chg="modSld">
      <pc:chgData name="yokota saki(横田 彩妃 TEC □ＲＳ事□ＲＳＳＳ□ＲＳＡＣ推進)" userId="S::saki1_yokota@toshibatec.co.jp::3698cdf9-cb92-402f-ae0f-e67655716ccf" providerId="AD" clId="Web-{8CDFA2C0-8AD3-EB77-671E-AC2C73FCDB59}" dt="2026-07-21T01:22:06.189" v="4"/>
      <pc:docMkLst>
        <pc:docMk/>
      </pc:docMkLst>
      <pc:sldChg chg="modSp">
        <pc:chgData name="yokota saki(横田 彩妃 TEC □ＲＳ事□ＲＳＳＳ□ＲＳＡＣ推進)" userId="S::saki1_yokota@toshibatec.co.jp::3698cdf9-cb92-402f-ae0f-e67655716ccf" providerId="AD" clId="Web-{8CDFA2C0-8AD3-EB77-671E-AC2C73FCDB59}" dt="2026-07-21T01:22:06.189" v="4"/>
        <pc:sldMkLst>
          <pc:docMk/>
          <pc:sldMk cId="2790154070" sldId="259"/>
        </pc:sldMkLst>
        <pc:graphicFrameChg chg="modGraphic">
          <ac:chgData name="yokota saki(横田 彩妃 TEC □ＲＳ事□ＲＳＳＳ□ＲＳＡＣ推進)" userId="S::saki1_yokota@toshibatec.co.jp::3698cdf9-cb92-402f-ae0f-e67655716ccf" providerId="AD" clId="Web-{8CDFA2C0-8AD3-EB77-671E-AC2C73FCDB59}" dt="2026-07-21T01:22:06.189" v="4"/>
          <ac:graphicFrameMkLst>
            <pc:docMk/>
            <pc:sldMk cId="2790154070" sldId="259"/>
            <ac:graphicFrameMk id="44" creationId="{6FD421A6-9C59-3739-6A71-41630CDCCF4F}"/>
          </ac:graphicFrameMkLst>
        </pc:graphicFrameChg>
      </pc:sldChg>
    </pc:docChg>
  </pc:docChgLst>
  <pc:docChgLst>
    <pc:chgData name="fujita kei(藤田 圭 TEC □ＲＳ事□ＲＳＳＳ□ＲＳＡＣ推進)" userId="4e2416aa-e8f0-4604-8a29-7738b4294d25" providerId="ADAL" clId="{F482B1D1-C8F9-44FA-AFA0-8D6EAC292B7D}"/>
    <pc:docChg chg="addSld delSld modSld">
      <pc:chgData name="fujita kei(藤田 圭 TEC □ＲＳ事□ＲＳＳＳ□ＲＳＡＣ推進)" userId="4e2416aa-e8f0-4604-8a29-7738b4294d25" providerId="ADAL" clId="{F482B1D1-C8F9-44FA-AFA0-8D6EAC292B7D}" dt="2026-08-06T01:54:06.249" v="2" actId="47"/>
      <pc:docMkLst>
        <pc:docMk/>
      </pc:docMkLst>
      <pc:sldChg chg="addSp new del mod">
        <pc:chgData name="fujita kei(藤田 圭 TEC □ＲＳ事□ＲＳＳＳ□ＲＳＡＣ推進)" userId="4e2416aa-e8f0-4604-8a29-7738b4294d25" providerId="ADAL" clId="{F482B1D1-C8F9-44FA-AFA0-8D6EAC292B7D}" dt="2026-08-06T01:54:06.249" v="2" actId="47"/>
        <pc:sldMkLst>
          <pc:docMk/>
          <pc:sldMk cId="2989706913" sldId="261"/>
        </pc:sldMkLst>
        <pc:picChg chg="add">
          <ac:chgData name="fujita kei(藤田 圭 TEC □ＲＳ事□ＲＳＳＳ□ＲＳＡＣ推進)" userId="4e2416aa-e8f0-4604-8a29-7738b4294d25" providerId="ADAL" clId="{F482B1D1-C8F9-44FA-AFA0-8D6EAC292B7D}" dt="2026-08-05T23:43:19.697" v="1" actId="22"/>
          <ac:picMkLst>
            <pc:docMk/>
            <pc:sldMk cId="2989706913" sldId="261"/>
            <ac:picMk id="5" creationId="{47D7488A-038F-5562-0C63-9A7C7D1EA6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00F256-2C51-6B42-AC7F-09CEB8305796}" type="datetimeFigureOut">
              <a:rPr kumimoji="1" lang="ja-JP" altLang="en-US" smtClean="0"/>
              <a:t>2026/8/6</a:t>
            </a:fld>
            <a:endParaRPr kumimoji="1" lang="ja-JP" altLang="en-US"/>
          </a:p>
        </p:txBody>
      </p:sp>
      <p:sp>
        <p:nvSpPr>
          <p:cNvPr id="4" name="スライド イメージ プレースホルダー 3"/>
          <p:cNvSpPr>
            <a:spLocks noGrp="1" noRot="1" noChangeAspect="1"/>
          </p:cNvSpPr>
          <p:nvPr>
            <p:ph type="sldImg" idx="2"/>
          </p:nvPr>
        </p:nvSpPr>
        <p:spPr>
          <a:xfrm>
            <a:off x="1266825" y="1143000"/>
            <a:ext cx="43243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8C4F73-AC43-794E-97E5-22403D9AF17C}" type="slidenum">
              <a:rPr kumimoji="1" lang="ja-JP" altLang="en-US" smtClean="0"/>
              <a:t>‹#›</a:t>
            </a:fld>
            <a:endParaRPr kumimoji="1" lang="ja-JP" altLang="en-US"/>
          </a:p>
        </p:txBody>
      </p:sp>
    </p:spTree>
    <p:extLst>
      <p:ext uri="{BB962C8B-B14F-4D97-AF65-F5344CB8AC3E}">
        <p14:creationId xmlns:p14="http://schemas.microsoft.com/office/powerpoint/2010/main" val="83952316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58C4F73-AC43-794E-97E5-22403D9AF17C}" type="slidenum">
              <a:rPr kumimoji="1" lang="ja-JP" altLang="en-US" smtClean="0"/>
              <a:t>1</a:t>
            </a:fld>
            <a:endParaRPr kumimoji="1" lang="ja-JP" altLang="en-US"/>
          </a:p>
        </p:txBody>
      </p:sp>
    </p:spTree>
    <p:extLst>
      <p:ext uri="{BB962C8B-B14F-4D97-AF65-F5344CB8AC3E}">
        <p14:creationId xmlns:p14="http://schemas.microsoft.com/office/powerpoint/2010/main" val="243829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58C4F73-AC43-794E-97E5-22403D9AF17C}" type="slidenum">
              <a:rPr kumimoji="1" lang="ja-JP" altLang="en-US" smtClean="0"/>
              <a:t>2</a:t>
            </a:fld>
            <a:endParaRPr kumimoji="1" lang="ja-JP" altLang="en-US"/>
          </a:p>
        </p:txBody>
      </p:sp>
    </p:spTree>
    <p:extLst>
      <p:ext uri="{BB962C8B-B14F-4D97-AF65-F5344CB8AC3E}">
        <p14:creationId xmlns:p14="http://schemas.microsoft.com/office/powerpoint/2010/main" val="1614189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611630" y="2510508"/>
            <a:ext cx="18265140" cy="5340597"/>
          </a:xfrm>
        </p:spPr>
        <p:txBody>
          <a:bodyPr anchor="b"/>
          <a:lstStyle>
            <a:lvl1pPr algn="ctr">
              <a:defRPr sz="13421"/>
            </a:lvl1pPr>
          </a:lstStyle>
          <a:p>
            <a:r>
              <a:rPr lang="ja-JP" altLang="en-US"/>
              <a:t>マスター タイトルの書式設定</a:t>
            </a:r>
            <a:endParaRPr lang="en-US"/>
          </a:p>
        </p:txBody>
      </p:sp>
      <p:sp>
        <p:nvSpPr>
          <p:cNvPr id="3" name="Subtitle 2"/>
          <p:cNvSpPr>
            <a:spLocks noGrp="1"/>
          </p:cNvSpPr>
          <p:nvPr>
            <p:ph type="subTitle" idx="1"/>
          </p:nvPr>
        </p:nvSpPr>
        <p:spPr>
          <a:xfrm>
            <a:off x="2686050" y="8057059"/>
            <a:ext cx="16116300" cy="3703618"/>
          </a:xfrm>
        </p:spPr>
        <p:txBody>
          <a:bodyPr/>
          <a:lstStyle>
            <a:lvl1pPr marL="0" indent="0" algn="ctr">
              <a:buNone/>
              <a:defRPr sz="5368"/>
            </a:lvl1pPr>
            <a:lvl2pPr marL="1022665" indent="0" algn="ctr">
              <a:buNone/>
              <a:defRPr sz="4474"/>
            </a:lvl2pPr>
            <a:lvl3pPr marL="2045330" indent="0" algn="ctr">
              <a:buNone/>
              <a:defRPr sz="4026"/>
            </a:lvl3pPr>
            <a:lvl4pPr marL="3067995" indent="0" algn="ctr">
              <a:buNone/>
              <a:defRPr sz="3579"/>
            </a:lvl4pPr>
            <a:lvl5pPr marL="4090660" indent="0" algn="ctr">
              <a:buNone/>
              <a:defRPr sz="3579"/>
            </a:lvl5pPr>
            <a:lvl6pPr marL="5113325" indent="0" algn="ctr">
              <a:buNone/>
              <a:defRPr sz="3579"/>
            </a:lvl6pPr>
            <a:lvl7pPr marL="6135990" indent="0" algn="ctr">
              <a:buNone/>
              <a:defRPr sz="3579"/>
            </a:lvl7pPr>
            <a:lvl8pPr marL="7158655" indent="0" algn="ctr">
              <a:buNone/>
              <a:defRPr sz="3579"/>
            </a:lvl8pPr>
            <a:lvl9pPr marL="8181320" indent="0" algn="ctr">
              <a:buNone/>
              <a:defRPr sz="3579"/>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99685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126261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77638" y="816714"/>
            <a:ext cx="4633436" cy="12999952"/>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1477329" y="816714"/>
            <a:ext cx="13631704" cy="1299995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40522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386897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66137" y="3824355"/>
            <a:ext cx="18533745" cy="6381018"/>
          </a:xfrm>
        </p:spPr>
        <p:txBody>
          <a:bodyPr anchor="b"/>
          <a:lstStyle>
            <a:lvl1pPr>
              <a:defRPr sz="13421"/>
            </a:lvl1pPr>
          </a:lstStyle>
          <a:p>
            <a:r>
              <a:rPr lang="ja-JP" altLang="en-US"/>
              <a:t>マスター タイトルの書式設定</a:t>
            </a:r>
            <a:endParaRPr lang="en-US"/>
          </a:p>
        </p:txBody>
      </p:sp>
      <p:sp>
        <p:nvSpPr>
          <p:cNvPr id="3" name="Text Placeholder 2"/>
          <p:cNvSpPr>
            <a:spLocks noGrp="1"/>
          </p:cNvSpPr>
          <p:nvPr>
            <p:ph type="body" idx="1"/>
          </p:nvPr>
        </p:nvSpPr>
        <p:spPr>
          <a:xfrm>
            <a:off x="1466137" y="10265740"/>
            <a:ext cx="18533745" cy="3355627"/>
          </a:xfrm>
        </p:spPr>
        <p:txBody>
          <a:bodyPr/>
          <a:lstStyle>
            <a:lvl1pPr marL="0" indent="0">
              <a:buNone/>
              <a:defRPr sz="5368">
                <a:solidFill>
                  <a:schemeClr val="tx1"/>
                </a:solidFill>
              </a:defRPr>
            </a:lvl1pPr>
            <a:lvl2pPr marL="1022665" indent="0">
              <a:buNone/>
              <a:defRPr sz="4474">
                <a:solidFill>
                  <a:schemeClr val="tx1">
                    <a:tint val="75000"/>
                  </a:schemeClr>
                </a:solidFill>
              </a:defRPr>
            </a:lvl2pPr>
            <a:lvl3pPr marL="2045330" indent="0">
              <a:buNone/>
              <a:defRPr sz="4026">
                <a:solidFill>
                  <a:schemeClr val="tx1">
                    <a:tint val="75000"/>
                  </a:schemeClr>
                </a:solidFill>
              </a:defRPr>
            </a:lvl3pPr>
            <a:lvl4pPr marL="3067995" indent="0">
              <a:buNone/>
              <a:defRPr sz="3579">
                <a:solidFill>
                  <a:schemeClr val="tx1">
                    <a:tint val="75000"/>
                  </a:schemeClr>
                </a:solidFill>
              </a:defRPr>
            </a:lvl4pPr>
            <a:lvl5pPr marL="4090660" indent="0">
              <a:buNone/>
              <a:defRPr sz="3579">
                <a:solidFill>
                  <a:schemeClr val="tx1">
                    <a:tint val="75000"/>
                  </a:schemeClr>
                </a:solidFill>
              </a:defRPr>
            </a:lvl5pPr>
            <a:lvl6pPr marL="5113325" indent="0">
              <a:buNone/>
              <a:defRPr sz="3579">
                <a:solidFill>
                  <a:schemeClr val="tx1">
                    <a:tint val="75000"/>
                  </a:schemeClr>
                </a:solidFill>
              </a:defRPr>
            </a:lvl6pPr>
            <a:lvl7pPr marL="6135990" indent="0">
              <a:buNone/>
              <a:defRPr sz="3579">
                <a:solidFill>
                  <a:schemeClr val="tx1">
                    <a:tint val="75000"/>
                  </a:schemeClr>
                </a:solidFill>
              </a:defRPr>
            </a:lvl7pPr>
            <a:lvl8pPr marL="7158655" indent="0">
              <a:buNone/>
              <a:defRPr sz="3579">
                <a:solidFill>
                  <a:schemeClr val="tx1">
                    <a:tint val="75000"/>
                  </a:schemeClr>
                </a:solidFill>
              </a:defRPr>
            </a:lvl8pPr>
            <a:lvl9pPr marL="8181320" indent="0">
              <a:buNone/>
              <a:defRPr sz="3579">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338428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1477328" y="4083568"/>
            <a:ext cx="9132570" cy="973309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10878503" y="4083568"/>
            <a:ext cx="9132570" cy="973309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43121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80126" y="816717"/>
            <a:ext cx="18533745" cy="296502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1480129" y="3760435"/>
            <a:ext cx="9090599" cy="1842931"/>
          </a:xfrm>
        </p:spPr>
        <p:txBody>
          <a:bodyPr anchor="b"/>
          <a:lstStyle>
            <a:lvl1pPr marL="0" indent="0">
              <a:buNone/>
              <a:defRPr sz="5368" b="1"/>
            </a:lvl1pPr>
            <a:lvl2pPr marL="1022665" indent="0">
              <a:buNone/>
              <a:defRPr sz="4474" b="1"/>
            </a:lvl2pPr>
            <a:lvl3pPr marL="2045330" indent="0">
              <a:buNone/>
              <a:defRPr sz="4026" b="1"/>
            </a:lvl3pPr>
            <a:lvl4pPr marL="3067995" indent="0">
              <a:buNone/>
              <a:defRPr sz="3579" b="1"/>
            </a:lvl4pPr>
            <a:lvl5pPr marL="4090660" indent="0">
              <a:buNone/>
              <a:defRPr sz="3579" b="1"/>
            </a:lvl5pPr>
            <a:lvl6pPr marL="5113325" indent="0">
              <a:buNone/>
              <a:defRPr sz="3579" b="1"/>
            </a:lvl6pPr>
            <a:lvl7pPr marL="6135990" indent="0">
              <a:buNone/>
              <a:defRPr sz="3579" b="1"/>
            </a:lvl7pPr>
            <a:lvl8pPr marL="7158655" indent="0">
              <a:buNone/>
              <a:defRPr sz="3579" b="1"/>
            </a:lvl8pPr>
            <a:lvl9pPr marL="8181320" indent="0">
              <a:buNone/>
              <a:defRPr sz="3579" b="1"/>
            </a:lvl9pPr>
          </a:lstStyle>
          <a:p>
            <a:pPr lvl="0"/>
            <a:r>
              <a:rPr lang="ja-JP" altLang="en-US"/>
              <a:t>マスター テキストの書式設定</a:t>
            </a:r>
          </a:p>
        </p:txBody>
      </p:sp>
      <p:sp>
        <p:nvSpPr>
          <p:cNvPr id="4" name="Content Placeholder 3"/>
          <p:cNvSpPr>
            <a:spLocks noGrp="1"/>
          </p:cNvSpPr>
          <p:nvPr>
            <p:ph sz="half" idx="2"/>
          </p:nvPr>
        </p:nvSpPr>
        <p:spPr>
          <a:xfrm>
            <a:off x="1480129" y="5603366"/>
            <a:ext cx="9090599" cy="82417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10878504" y="3760435"/>
            <a:ext cx="9135369" cy="1842931"/>
          </a:xfrm>
        </p:spPr>
        <p:txBody>
          <a:bodyPr anchor="b"/>
          <a:lstStyle>
            <a:lvl1pPr marL="0" indent="0">
              <a:buNone/>
              <a:defRPr sz="5368" b="1"/>
            </a:lvl1pPr>
            <a:lvl2pPr marL="1022665" indent="0">
              <a:buNone/>
              <a:defRPr sz="4474" b="1"/>
            </a:lvl2pPr>
            <a:lvl3pPr marL="2045330" indent="0">
              <a:buNone/>
              <a:defRPr sz="4026" b="1"/>
            </a:lvl3pPr>
            <a:lvl4pPr marL="3067995" indent="0">
              <a:buNone/>
              <a:defRPr sz="3579" b="1"/>
            </a:lvl4pPr>
            <a:lvl5pPr marL="4090660" indent="0">
              <a:buNone/>
              <a:defRPr sz="3579" b="1"/>
            </a:lvl5pPr>
            <a:lvl6pPr marL="5113325" indent="0">
              <a:buNone/>
              <a:defRPr sz="3579" b="1"/>
            </a:lvl6pPr>
            <a:lvl7pPr marL="6135990" indent="0">
              <a:buNone/>
              <a:defRPr sz="3579" b="1"/>
            </a:lvl7pPr>
            <a:lvl8pPr marL="7158655" indent="0">
              <a:buNone/>
              <a:defRPr sz="3579" b="1"/>
            </a:lvl8pPr>
            <a:lvl9pPr marL="8181320" indent="0">
              <a:buNone/>
              <a:defRPr sz="3579" b="1"/>
            </a:lvl9pPr>
          </a:lstStyle>
          <a:p>
            <a:pPr lvl="0"/>
            <a:r>
              <a:rPr lang="ja-JP" altLang="en-US"/>
              <a:t>マスター テキストの書式設定</a:t>
            </a:r>
          </a:p>
        </p:txBody>
      </p:sp>
      <p:sp>
        <p:nvSpPr>
          <p:cNvPr id="6" name="Content Placeholder 5"/>
          <p:cNvSpPr>
            <a:spLocks noGrp="1"/>
          </p:cNvSpPr>
          <p:nvPr>
            <p:ph sz="quarter" idx="4"/>
          </p:nvPr>
        </p:nvSpPr>
        <p:spPr>
          <a:xfrm>
            <a:off x="10878504" y="5603366"/>
            <a:ext cx="9135369" cy="82417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970375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38988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59823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80127" y="1022668"/>
            <a:ext cx="6930568" cy="3579336"/>
          </a:xfrm>
        </p:spPr>
        <p:txBody>
          <a:bodyPr anchor="b"/>
          <a:lstStyle>
            <a:lvl1pPr>
              <a:defRPr sz="7158"/>
            </a:lvl1pPr>
          </a:lstStyle>
          <a:p>
            <a:r>
              <a:rPr lang="ja-JP" altLang="en-US"/>
              <a:t>マスター タイトルの書式設定</a:t>
            </a:r>
            <a:endParaRPr lang="en-US"/>
          </a:p>
        </p:txBody>
      </p:sp>
      <p:sp>
        <p:nvSpPr>
          <p:cNvPr id="3" name="Content Placeholder 2"/>
          <p:cNvSpPr>
            <a:spLocks noGrp="1"/>
          </p:cNvSpPr>
          <p:nvPr>
            <p:ph idx="1"/>
          </p:nvPr>
        </p:nvSpPr>
        <p:spPr>
          <a:xfrm>
            <a:off x="9135369" y="2208681"/>
            <a:ext cx="10878503" cy="10901352"/>
          </a:xfrm>
        </p:spPr>
        <p:txBody>
          <a:bodyPr/>
          <a:lstStyle>
            <a:lvl1pPr>
              <a:defRPr sz="7158"/>
            </a:lvl1pPr>
            <a:lvl2pPr>
              <a:defRPr sz="6263"/>
            </a:lvl2pPr>
            <a:lvl3pPr>
              <a:defRPr sz="5368"/>
            </a:lvl3pPr>
            <a:lvl4pPr>
              <a:defRPr sz="4474"/>
            </a:lvl4pPr>
            <a:lvl5pPr>
              <a:defRPr sz="4474"/>
            </a:lvl5pPr>
            <a:lvl6pPr>
              <a:defRPr sz="4474"/>
            </a:lvl6pPr>
            <a:lvl7pPr>
              <a:defRPr sz="4474"/>
            </a:lvl7pPr>
            <a:lvl8pPr>
              <a:defRPr sz="4474"/>
            </a:lvl8pPr>
            <a:lvl9pPr>
              <a:defRPr sz="447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1480127" y="4602004"/>
            <a:ext cx="6930568" cy="8525781"/>
          </a:xfrm>
        </p:spPr>
        <p:txBody>
          <a:bodyPr/>
          <a:lstStyle>
            <a:lvl1pPr marL="0" indent="0">
              <a:buNone/>
              <a:defRPr sz="3579"/>
            </a:lvl1pPr>
            <a:lvl2pPr marL="1022665" indent="0">
              <a:buNone/>
              <a:defRPr sz="3132"/>
            </a:lvl2pPr>
            <a:lvl3pPr marL="2045330" indent="0">
              <a:buNone/>
              <a:defRPr sz="2684"/>
            </a:lvl3pPr>
            <a:lvl4pPr marL="3067995" indent="0">
              <a:buNone/>
              <a:defRPr sz="2237"/>
            </a:lvl4pPr>
            <a:lvl5pPr marL="4090660" indent="0">
              <a:buNone/>
              <a:defRPr sz="2237"/>
            </a:lvl5pPr>
            <a:lvl6pPr marL="5113325" indent="0">
              <a:buNone/>
              <a:defRPr sz="2237"/>
            </a:lvl6pPr>
            <a:lvl7pPr marL="6135990" indent="0">
              <a:buNone/>
              <a:defRPr sz="2237"/>
            </a:lvl7pPr>
            <a:lvl8pPr marL="7158655" indent="0">
              <a:buNone/>
              <a:defRPr sz="2237"/>
            </a:lvl8pPr>
            <a:lvl9pPr marL="8181320" indent="0">
              <a:buNone/>
              <a:defRPr sz="223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80338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480127" y="1022668"/>
            <a:ext cx="6930568" cy="3579336"/>
          </a:xfrm>
        </p:spPr>
        <p:txBody>
          <a:bodyPr anchor="b"/>
          <a:lstStyle>
            <a:lvl1pPr>
              <a:defRPr sz="7158"/>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9135369" y="2208681"/>
            <a:ext cx="10878503" cy="10901352"/>
          </a:xfrm>
        </p:spPr>
        <p:txBody>
          <a:bodyPr anchor="t"/>
          <a:lstStyle>
            <a:lvl1pPr marL="0" indent="0">
              <a:buNone/>
              <a:defRPr sz="7158"/>
            </a:lvl1pPr>
            <a:lvl2pPr marL="1022665" indent="0">
              <a:buNone/>
              <a:defRPr sz="6263"/>
            </a:lvl2pPr>
            <a:lvl3pPr marL="2045330" indent="0">
              <a:buNone/>
              <a:defRPr sz="5368"/>
            </a:lvl3pPr>
            <a:lvl4pPr marL="3067995" indent="0">
              <a:buNone/>
              <a:defRPr sz="4474"/>
            </a:lvl4pPr>
            <a:lvl5pPr marL="4090660" indent="0">
              <a:buNone/>
              <a:defRPr sz="4474"/>
            </a:lvl5pPr>
            <a:lvl6pPr marL="5113325" indent="0">
              <a:buNone/>
              <a:defRPr sz="4474"/>
            </a:lvl6pPr>
            <a:lvl7pPr marL="6135990" indent="0">
              <a:buNone/>
              <a:defRPr sz="4474"/>
            </a:lvl7pPr>
            <a:lvl8pPr marL="7158655" indent="0">
              <a:buNone/>
              <a:defRPr sz="4474"/>
            </a:lvl8pPr>
            <a:lvl9pPr marL="8181320" indent="0">
              <a:buNone/>
              <a:defRPr sz="4474"/>
            </a:lvl9pPr>
          </a:lstStyle>
          <a:p>
            <a:r>
              <a:rPr lang="ja-JP" altLang="en-US"/>
              <a:t>図を追加</a:t>
            </a:r>
            <a:endParaRPr lang="en-US"/>
          </a:p>
        </p:txBody>
      </p:sp>
      <p:sp>
        <p:nvSpPr>
          <p:cNvPr id="4" name="Text Placeholder 3"/>
          <p:cNvSpPr>
            <a:spLocks noGrp="1"/>
          </p:cNvSpPr>
          <p:nvPr>
            <p:ph type="body" sz="half" idx="2"/>
          </p:nvPr>
        </p:nvSpPr>
        <p:spPr>
          <a:xfrm>
            <a:off x="1480127" y="4602004"/>
            <a:ext cx="6930568" cy="8525781"/>
          </a:xfrm>
        </p:spPr>
        <p:txBody>
          <a:bodyPr/>
          <a:lstStyle>
            <a:lvl1pPr marL="0" indent="0">
              <a:buNone/>
              <a:defRPr sz="3579"/>
            </a:lvl1pPr>
            <a:lvl2pPr marL="1022665" indent="0">
              <a:buNone/>
              <a:defRPr sz="3132"/>
            </a:lvl2pPr>
            <a:lvl3pPr marL="2045330" indent="0">
              <a:buNone/>
              <a:defRPr sz="2684"/>
            </a:lvl3pPr>
            <a:lvl4pPr marL="3067995" indent="0">
              <a:buNone/>
              <a:defRPr sz="2237"/>
            </a:lvl4pPr>
            <a:lvl5pPr marL="4090660" indent="0">
              <a:buNone/>
              <a:defRPr sz="2237"/>
            </a:lvl5pPr>
            <a:lvl6pPr marL="5113325" indent="0">
              <a:buNone/>
              <a:defRPr sz="2237"/>
            </a:lvl6pPr>
            <a:lvl7pPr marL="6135990" indent="0">
              <a:buNone/>
              <a:defRPr sz="2237"/>
            </a:lvl7pPr>
            <a:lvl8pPr marL="7158655" indent="0">
              <a:buNone/>
              <a:defRPr sz="2237"/>
            </a:lvl8pPr>
            <a:lvl9pPr marL="8181320" indent="0">
              <a:buNone/>
              <a:defRPr sz="223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DFB4A8E-92B7-4EB4-993C-90C9B7081BE2}"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418033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7328" y="816717"/>
            <a:ext cx="18533745" cy="2965027"/>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1477328" y="4083568"/>
            <a:ext cx="18533745" cy="973309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1477328" y="14217923"/>
            <a:ext cx="4834890" cy="816714"/>
          </a:xfrm>
          <a:prstGeom prst="rect">
            <a:avLst/>
          </a:prstGeom>
        </p:spPr>
        <p:txBody>
          <a:bodyPr vert="horz" lIns="91440" tIns="45720" rIns="91440" bIns="45720" rtlCol="0" anchor="ctr"/>
          <a:lstStyle>
            <a:lvl1pPr algn="l">
              <a:defRPr sz="2684">
                <a:solidFill>
                  <a:schemeClr val="tx1">
                    <a:tint val="75000"/>
                  </a:schemeClr>
                </a:solidFill>
              </a:defRPr>
            </a:lvl1pPr>
          </a:lstStyle>
          <a:p>
            <a:fld id="{EDFB4A8E-92B7-4EB4-993C-90C9B7081BE2}"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7118033" y="14217923"/>
            <a:ext cx="7252335" cy="816714"/>
          </a:xfrm>
          <a:prstGeom prst="rect">
            <a:avLst/>
          </a:prstGeom>
        </p:spPr>
        <p:txBody>
          <a:bodyPr vert="horz" lIns="91440" tIns="45720" rIns="91440" bIns="45720" rtlCol="0" anchor="ctr"/>
          <a:lstStyle>
            <a:lvl1pPr algn="ctr">
              <a:defRPr sz="2684">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5176183" y="14217923"/>
            <a:ext cx="4834890" cy="816714"/>
          </a:xfrm>
          <a:prstGeom prst="rect">
            <a:avLst/>
          </a:prstGeom>
        </p:spPr>
        <p:txBody>
          <a:bodyPr vert="horz" lIns="91440" tIns="45720" rIns="91440" bIns="45720" rtlCol="0" anchor="ctr"/>
          <a:lstStyle>
            <a:lvl1pPr algn="r">
              <a:defRPr sz="2684">
                <a:solidFill>
                  <a:schemeClr val="tx1">
                    <a:tint val="75000"/>
                  </a:schemeClr>
                </a:solidFill>
              </a:defRPr>
            </a:lvl1pPr>
          </a:lstStyle>
          <a:p>
            <a:fld id="{8A8B9BD9-D1D2-495D-8443-4652498F8422}" type="slidenum">
              <a:rPr kumimoji="1" lang="ja-JP" altLang="en-US" smtClean="0"/>
              <a:t>‹#›</a:t>
            </a:fld>
            <a:endParaRPr kumimoji="1" lang="ja-JP" altLang="en-US"/>
          </a:p>
        </p:txBody>
      </p:sp>
    </p:spTree>
    <p:extLst>
      <p:ext uri="{BB962C8B-B14F-4D97-AF65-F5344CB8AC3E}">
        <p14:creationId xmlns:p14="http://schemas.microsoft.com/office/powerpoint/2010/main" val="11850031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045330" rtl="0" eaLnBrk="1" latinLnBrk="0" hangingPunct="1">
        <a:lnSpc>
          <a:spcPct val="90000"/>
        </a:lnSpc>
        <a:spcBef>
          <a:spcPct val="0"/>
        </a:spcBef>
        <a:buNone/>
        <a:defRPr kumimoji="1" sz="9842" kern="1200">
          <a:solidFill>
            <a:schemeClr val="tx1"/>
          </a:solidFill>
          <a:latin typeface="+mj-lt"/>
          <a:ea typeface="+mj-ea"/>
          <a:cs typeface="+mj-cs"/>
        </a:defRPr>
      </a:lvl1pPr>
    </p:titleStyle>
    <p:bodyStyle>
      <a:lvl1pPr marL="511332" indent="-511332" algn="l" defTabSz="2045330" rtl="0" eaLnBrk="1" latinLnBrk="0" hangingPunct="1">
        <a:lnSpc>
          <a:spcPct val="90000"/>
        </a:lnSpc>
        <a:spcBef>
          <a:spcPts val="2237"/>
        </a:spcBef>
        <a:buFont typeface="Arial" panose="020B0604020202020204" pitchFamily="34" charset="0"/>
        <a:buChar char="•"/>
        <a:defRPr kumimoji="1" sz="6263" kern="1200">
          <a:solidFill>
            <a:schemeClr val="tx1"/>
          </a:solidFill>
          <a:latin typeface="+mn-lt"/>
          <a:ea typeface="+mn-ea"/>
          <a:cs typeface="+mn-cs"/>
        </a:defRPr>
      </a:lvl1pPr>
      <a:lvl2pPr marL="1533997" indent="-511332" algn="l" defTabSz="2045330" rtl="0" eaLnBrk="1" latinLnBrk="0" hangingPunct="1">
        <a:lnSpc>
          <a:spcPct val="90000"/>
        </a:lnSpc>
        <a:spcBef>
          <a:spcPts val="1118"/>
        </a:spcBef>
        <a:buFont typeface="Arial" panose="020B0604020202020204" pitchFamily="34" charset="0"/>
        <a:buChar char="•"/>
        <a:defRPr kumimoji="1" sz="5368" kern="1200">
          <a:solidFill>
            <a:schemeClr val="tx1"/>
          </a:solidFill>
          <a:latin typeface="+mn-lt"/>
          <a:ea typeface="+mn-ea"/>
          <a:cs typeface="+mn-cs"/>
        </a:defRPr>
      </a:lvl2pPr>
      <a:lvl3pPr marL="2556662" indent="-511332" algn="l" defTabSz="2045330" rtl="0" eaLnBrk="1" latinLnBrk="0" hangingPunct="1">
        <a:lnSpc>
          <a:spcPct val="90000"/>
        </a:lnSpc>
        <a:spcBef>
          <a:spcPts val="1118"/>
        </a:spcBef>
        <a:buFont typeface="Arial" panose="020B0604020202020204" pitchFamily="34" charset="0"/>
        <a:buChar char="•"/>
        <a:defRPr kumimoji="1" sz="4474" kern="1200">
          <a:solidFill>
            <a:schemeClr val="tx1"/>
          </a:solidFill>
          <a:latin typeface="+mn-lt"/>
          <a:ea typeface="+mn-ea"/>
          <a:cs typeface="+mn-cs"/>
        </a:defRPr>
      </a:lvl3pPr>
      <a:lvl4pPr marL="3579327"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4pPr>
      <a:lvl5pPr marL="4601992"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5pPr>
      <a:lvl6pPr marL="5624657"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6pPr>
      <a:lvl7pPr marL="6647322"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7pPr>
      <a:lvl8pPr marL="7669987"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8pPr>
      <a:lvl9pPr marL="8692652" indent="-511332" algn="l" defTabSz="2045330" rtl="0" eaLnBrk="1" latinLnBrk="0" hangingPunct="1">
        <a:lnSpc>
          <a:spcPct val="90000"/>
        </a:lnSpc>
        <a:spcBef>
          <a:spcPts val="1118"/>
        </a:spcBef>
        <a:buFont typeface="Arial" panose="020B0604020202020204" pitchFamily="34" charset="0"/>
        <a:buChar char="•"/>
        <a:defRPr kumimoji="1" sz="4026" kern="1200">
          <a:solidFill>
            <a:schemeClr val="tx1"/>
          </a:solidFill>
          <a:latin typeface="+mn-lt"/>
          <a:ea typeface="+mn-ea"/>
          <a:cs typeface="+mn-cs"/>
        </a:defRPr>
      </a:lvl9pPr>
    </p:bodyStyle>
    <p:otherStyle>
      <a:defPPr>
        <a:defRPr lang="en-US"/>
      </a:defPPr>
      <a:lvl1pPr marL="0" algn="l" defTabSz="2045330" rtl="0" eaLnBrk="1" latinLnBrk="0" hangingPunct="1">
        <a:defRPr kumimoji="1" sz="4026" kern="1200">
          <a:solidFill>
            <a:schemeClr val="tx1"/>
          </a:solidFill>
          <a:latin typeface="+mn-lt"/>
          <a:ea typeface="+mn-ea"/>
          <a:cs typeface="+mn-cs"/>
        </a:defRPr>
      </a:lvl1pPr>
      <a:lvl2pPr marL="1022665" algn="l" defTabSz="2045330" rtl="0" eaLnBrk="1" latinLnBrk="0" hangingPunct="1">
        <a:defRPr kumimoji="1" sz="4026" kern="1200">
          <a:solidFill>
            <a:schemeClr val="tx1"/>
          </a:solidFill>
          <a:latin typeface="+mn-lt"/>
          <a:ea typeface="+mn-ea"/>
          <a:cs typeface="+mn-cs"/>
        </a:defRPr>
      </a:lvl2pPr>
      <a:lvl3pPr marL="2045330" algn="l" defTabSz="2045330" rtl="0" eaLnBrk="1" latinLnBrk="0" hangingPunct="1">
        <a:defRPr kumimoji="1" sz="4026" kern="1200">
          <a:solidFill>
            <a:schemeClr val="tx1"/>
          </a:solidFill>
          <a:latin typeface="+mn-lt"/>
          <a:ea typeface="+mn-ea"/>
          <a:cs typeface="+mn-cs"/>
        </a:defRPr>
      </a:lvl3pPr>
      <a:lvl4pPr marL="3067995" algn="l" defTabSz="2045330" rtl="0" eaLnBrk="1" latinLnBrk="0" hangingPunct="1">
        <a:defRPr kumimoji="1" sz="4026" kern="1200">
          <a:solidFill>
            <a:schemeClr val="tx1"/>
          </a:solidFill>
          <a:latin typeface="+mn-lt"/>
          <a:ea typeface="+mn-ea"/>
          <a:cs typeface="+mn-cs"/>
        </a:defRPr>
      </a:lvl4pPr>
      <a:lvl5pPr marL="4090660" algn="l" defTabSz="2045330" rtl="0" eaLnBrk="1" latinLnBrk="0" hangingPunct="1">
        <a:defRPr kumimoji="1" sz="4026" kern="1200">
          <a:solidFill>
            <a:schemeClr val="tx1"/>
          </a:solidFill>
          <a:latin typeface="+mn-lt"/>
          <a:ea typeface="+mn-ea"/>
          <a:cs typeface="+mn-cs"/>
        </a:defRPr>
      </a:lvl5pPr>
      <a:lvl6pPr marL="5113325" algn="l" defTabSz="2045330" rtl="0" eaLnBrk="1" latinLnBrk="0" hangingPunct="1">
        <a:defRPr kumimoji="1" sz="4026" kern="1200">
          <a:solidFill>
            <a:schemeClr val="tx1"/>
          </a:solidFill>
          <a:latin typeface="+mn-lt"/>
          <a:ea typeface="+mn-ea"/>
          <a:cs typeface="+mn-cs"/>
        </a:defRPr>
      </a:lvl6pPr>
      <a:lvl7pPr marL="6135990" algn="l" defTabSz="2045330" rtl="0" eaLnBrk="1" latinLnBrk="0" hangingPunct="1">
        <a:defRPr kumimoji="1" sz="4026" kern="1200">
          <a:solidFill>
            <a:schemeClr val="tx1"/>
          </a:solidFill>
          <a:latin typeface="+mn-lt"/>
          <a:ea typeface="+mn-ea"/>
          <a:cs typeface="+mn-cs"/>
        </a:defRPr>
      </a:lvl7pPr>
      <a:lvl8pPr marL="7158655" algn="l" defTabSz="2045330" rtl="0" eaLnBrk="1" latinLnBrk="0" hangingPunct="1">
        <a:defRPr kumimoji="1" sz="4026" kern="1200">
          <a:solidFill>
            <a:schemeClr val="tx1"/>
          </a:solidFill>
          <a:latin typeface="+mn-lt"/>
          <a:ea typeface="+mn-ea"/>
          <a:cs typeface="+mn-cs"/>
        </a:defRPr>
      </a:lvl8pPr>
      <a:lvl9pPr marL="8181320" algn="l" defTabSz="2045330" rtl="0" eaLnBrk="1" latinLnBrk="0" hangingPunct="1">
        <a:defRPr kumimoji="1" sz="40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em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png"/><Relationship Id="rId15" Type="http://schemas.openxmlformats.org/officeDocument/2006/relationships/image" Target="../media/image26.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0F0267CB-187C-C67F-1365-6D48632B6641}"/>
              </a:ext>
            </a:extLst>
          </p:cNvPr>
          <p:cNvSpPr/>
          <p:nvPr/>
        </p:nvSpPr>
        <p:spPr>
          <a:xfrm>
            <a:off x="13346617" y="12433531"/>
            <a:ext cx="7245317" cy="12929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rgbClr val="FFFFFF"/>
              </a:solidFill>
            </a:endParaRPr>
          </a:p>
        </p:txBody>
      </p:sp>
      <p:sp>
        <p:nvSpPr>
          <p:cNvPr id="4" name="AutoShape 9">
            <a:extLst>
              <a:ext uri="{FF2B5EF4-FFF2-40B4-BE49-F238E27FC236}">
                <a16:creationId xmlns:a16="http://schemas.microsoft.com/office/drawing/2014/main" id="{A0713C0D-A99B-1727-10A9-45F98ABEBE4F}"/>
              </a:ext>
            </a:extLst>
          </p:cNvPr>
          <p:cNvSpPr>
            <a:spLocks noChangeArrowheads="1"/>
          </p:cNvSpPr>
          <p:nvPr/>
        </p:nvSpPr>
        <p:spPr bwMode="auto">
          <a:xfrm>
            <a:off x="1415277" y="8776049"/>
            <a:ext cx="4767675" cy="355636"/>
          </a:xfrm>
          <a:prstGeom prst="flowChartAlternateProcess">
            <a:avLst/>
          </a:prstGeom>
          <a:solidFill>
            <a:schemeClr val="accent4">
              <a:lumMod val="60000"/>
              <a:lumOff val="40000"/>
            </a:schemeClr>
          </a:solidFill>
          <a:ln>
            <a:noFill/>
          </a:ln>
          <a:effectLst/>
        </p:spPr>
        <p:style>
          <a:lnRef idx="1">
            <a:schemeClr val="accent5"/>
          </a:lnRef>
          <a:fillRef idx="2">
            <a:schemeClr val="accent5"/>
          </a:fillRef>
          <a:effectRef idx="1">
            <a:schemeClr val="accent5"/>
          </a:effectRef>
          <a:fontRef idx="minor">
            <a:schemeClr val="dk1"/>
          </a:fontRef>
        </p:style>
        <p:txBody>
          <a:bodyPr wrap="square" lIns="18288" tIns="0" rIns="0" bIns="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2000" b="1" cap="none" spc="0">
                <a:ln w="0"/>
                <a:solidFill>
                  <a:schemeClr val="bg1"/>
                </a:solidFill>
                <a:effectLst/>
                <a:latin typeface="HG丸ｺﾞｼｯｸM-PRO" panose="020F0600000000000000" pitchFamily="50" charset="-128"/>
                <a:ea typeface="HG丸ｺﾞｼｯｸM-PRO" panose="020F0600000000000000" pitchFamily="50" charset="-128"/>
              </a:rPr>
              <a:t>食の販促ポイント</a:t>
            </a:r>
            <a:endParaRPr lang="en-US" altLang="ja-JP" sz="2000" b="1" cap="none" spc="0">
              <a:ln w="0"/>
              <a:solidFill>
                <a:schemeClr val="bg1"/>
              </a:solidFill>
              <a:effectLst/>
              <a:latin typeface="HG丸ｺﾞｼｯｸM-PRO" panose="020F0600000000000000" pitchFamily="50" charset="-128"/>
              <a:ea typeface="HG丸ｺﾞｼｯｸM-PRO" panose="020F0600000000000000" pitchFamily="50" charset="-128"/>
            </a:endParaRPr>
          </a:p>
        </p:txBody>
      </p:sp>
      <p:sp>
        <p:nvSpPr>
          <p:cNvPr id="5" name="AutoShape 9">
            <a:extLst>
              <a:ext uri="{FF2B5EF4-FFF2-40B4-BE49-F238E27FC236}">
                <a16:creationId xmlns:a16="http://schemas.microsoft.com/office/drawing/2014/main" id="{DCE224D0-0137-3DB2-942A-BBCB5F515D68}"/>
              </a:ext>
            </a:extLst>
          </p:cNvPr>
          <p:cNvSpPr>
            <a:spLocks noChangeArrowheads="1"/>
          </p:cNvSpPr>
          <p:nvPr/>
        </p:nvSpPr>
        <p:spPr bwMode="auto">
          <a:xfrm>
            <a:off x="6282341" y="8770460"/>
            <a:ext cx="4755445" cy="366815"/>
          </a:xfrm>
          <a:prstGeom prst="roundRect">
            <a:avLst/>
          </a:prstGeom>
          <a:solidFill>
            <a:schemeClr val="accent2">
              <a:lumMod val="75000"/>
            </a:schemeClr>
          </a:solidFill>
          <a:ln>
            <a:noFill/>
          </a:ln>
          <a:effectLst/>
        </p:spPr>
        <p:txBody>
          <a:bodyPr wrap="square" lIns="18288" tIns="0"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2000" b="1">
                <a:ln>
                  <a:noFill/>
                </a:ln>
                <a:solidFill>
                  <a:schemeClr val="bg1"/>
                </a:solidFill>
                <a:effectLst/>
                <a:latin typeface="HG丸ｺﾞｼｯｸM-PRO" panose="020F0600000000000000" pitchFamily="50" charset="-128"/>
                <a:ea typeface="HG丸ｺﾞｼｯｸM-PRO" panose="020F0600000000000000" pitchFamily="50" charset="-128"/>
              </a:rPr>
              <a:t>旬の食材</a:t>
            </a:r>
            <a:endParaRPr lang="en-US" altLang="ja-JP" sz="2000" b="1">
              <a:ln>
                <a:noFill/>
              </a:ln>
              <a:solidFill>
                <a:schemeClr val="bg1"/>
              </a:solidFill>
              <a:effectLst/>
              <a:latin typeface="HG丸ｺﾞｼｯｸM-PRO" panose="020F0600000000000000" pitchFamily="50" charset="-128"/>
              <a:ea typeface="HG丸ｺﾞｼｯｸM-PRO" panose="020F0600000000000000" pitchFamily="50" charset="-128"/>
            </a:endParaRPr>
          </a:p>
        </p:txBody>
      </p:sp>
      <p:sp>
        <p:nvSpPr>
          <p:cNvPr id="7" name="AutoShape 9">
            <a:extLst>
              <a:ext uri="{FF2B5EF4-FFF2-40B4-BE49-F238E27FC236}">
                <a16:creationId xmlns:a16="http://schemas.microsoft.com/office/drawing/2014/main" id="{9AEA8680-6FF7-A0D1-3390-5C0FD5648CD5}"/>
              </a:ext>
            </a:extLst>
          </p:cNvPr>
          <p:cNvSpPr>
            <a:spLocks noChangeArrowheads="1"/>
          </p:cNvSpPr>
          <p:nvPr/>
        </p:nvSpPr>
        <p:spPr bwMode="auto">
          <a:xfrm>
            <a:off x="15973048" y="8783963"/>
            <a:ext cx="4723861" cy="339809"/>
          </a:xfrm>
          <a:prstGeom prst="flowChartAlternateProcess">
            <a:avLst/>
          </a:prstGeom>
          <a:solidFill>
            <a:schemeClr val="accent1"/>
          </a:solidFill>
          <a:ln>
            <a:noFill/>
          </a:ln>
          <a:effectLst/>
        </p:spPr>
        <p:txBody>
          <a:bodyPr wrap="square" lIns="18288" tIns="0"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2000" b="1">
                <a:solidFill>
                  <a:schemeClr val="bg1"/>
                </a:solidFill>
                <a:latin typeface="HG丸ｺﾞｼｯｸM-PRO"/>
                <a:ea typeface="HG丸ｺﾞｼｯｸM-PRO"/>
              </a:rPr>
              <a:t>秋メニューの提案</a:t>
            </a:r>
          </a:p>
        </p:txBody>
      </p:sp>
      <p:sp>
        <p:nvSpPr>
          <p:cNvPr id="8" name="AutoShape 1">
            <a:extLst>
              <a:ext uri="{FF2B5EF4-FFF2-40B4-BE49-F238E27FC236}">
                <a16:creationId xmlns:a16="http://schemas.microsoft.com/office/drawing/2014/main" id="{8DC490B6-329A-91F1-A619-FDCAEC14ACAA}"/>
              </a:ext>
            </a:extLst>
          </p:cNvPr>
          <p:cNvSpPr>
            <a:spLocks noChangeArrowheads="1"/>
          </p:cNvSpPr>
          <p:nvPr/>
        </p:nvSpPr>
        <p:spPr bwMode="auto">
          <a:xfrm>
            <a:off x="324517" y="13691890"/>
            <a:ext cx="853844" cy="356436"/>
          </a:xfrm>
          <a:prstGeom prst="flowChartAlternateProcess">
            <a:avLst/>
          </a:prstGeom>
          <a:noFill/>
          <a:ln>
            <a:noFill/>
            <a:headEnd/>
            <a:tailEnd/>
          </a:ln>
        </p:spPr>
        <p:style>
          <a:lnRef idx="2">
            <a:schemeClr val="accent6"/>
          </a:lnRef>
          <a:fillRef idx="1">
            <a:schemeClr val="lt1"/>
          </a:fillRef>
          <a:effectRef idx="0">
            <a:schemeClr val="accent6"/>
          </a:effectRef>
          <a:fontRef idx="minor">
            <a:schemeClr val="dk1"/>
          </a:fontRef>
        </p:style>
        <p:txBody>
          <a:bodyPr wrap="square" lIns="45720" tIns="22860" rIns="45720" bIns="2286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rtl="1">
              <a:lnSpc>
                <a:spcPts val="1700"/>
              </a:lnSpc>
              <a:defRPr sz="1000"/>
            </a:pPr>
            <a:r>
              <a:rPr lang="ja-JP" altLang="en-US" sz="18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メモ</a:t>
            </a:r>
            <a:endParaRPr lang="en-US" altLang="ja-JP" sz="18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フレーム 8">
            <a:extLst>
              <a:ext uri="{FF2B5EF4-FFF2-40B4-BE49-F238E27FC236}">
                <a16:creationId xmlns:a16="http://schemas.microsoft.com/office/drawing/2014/main" id="{08973668-66AC-EDC2-BCA8-6AF28FC30723}"/>
              </a:ext>
            </a:extLst>
          </p:cNvPr>
          <p:cNvSpPr/>
          <p:nvPr/>
        </p:nvSpPr>
        <p:spPr>
          <a:xfrm>
            <a:off x="1422526" y="12433531"/>
            <a:ext cx="3795735" cy="2739374"/>
          </a:xfrm>
          <a:prstGeom prst="frame">
            <a:avLst>
              <a:gd name="adj1" fmla="val 3082"/>
            </a:avLst>
          </a:prstGeom>
          <a:solidFill>
            <a:srgbClr val="C5E0B4"/>
          </a:solidFill>
          <a:ln/>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solidFill>
            </a:endParaRPr>
          </a:p>
        </p:txBody>
      </p:sp>
      <p:sp>
        <p:nvSpPr>
          <p:cNvPr id="18" name="フレーム 17">
            <a:extLst>
              <a:ext uri="{FF2B5EF4-FFF2-40B4-BE49-F238E27FC236}">
                <a16:creationId xmlns:a16="http://schemas.microsoft.com/office/drawing/2014/main" id="{F4E3AB84-99A5-3420-CFA9-ABCA29FFDED9}"/>
              </a:ext>
            </a:extLst>
          </p:cNvPr>
          <p:cNvSpPr/>
          <p:nvPr/>
        </p:nvSpPr>
        <p:spPr>
          <a:xfrm>
            <a:off x="5427146" y="12433531"/>
            <a:ext cx="3795735" cy="2751310"/>
          </a:xfrm>
          <a:prstGeom prst="frame">
            <a:avLst>
              <a:gd name="adj1" fmla="val 3534"/>
            </a:avLst>
          </a:prstGeom>
          <a:ln/>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solidFill>
            </a:endParaRPr>
          </a:p>
        </p:txBody>
      </p:sp>
      <p:sp>
        <p:nvSpPr>
          <p:cNvPr id="20" name="フレーム 19">
            <a:extLst>
              <a:ext uri="{FF2B5EF4-FFF2-40B4-BE49-F238E27FC236}">
                <a16:creationId xmlns:a16="http://schemas.microsoft.com/office/drawing/2014/main" id="{0AA89385-64F3-C530-DC37-DF467E8230B9}"/>
              </a:ext>
            </a:extLst>
          </p:cNvPr>
          <p:cNvSpPr/>
          <p:nvPr/>
        </p:nvSpPr>
        <p:spPr>
          <a:xfrm>
            <a:off x="9372083" y="12433531"/>
            <a:ext cx="3795735" cy="2751310"/>
          </a:xfrm>
          <a:prstGeom prst="frame">
            <a:avLst>
              <a:gd name="adj1" fmla="val 3971"/>
            </a:avLst>
          </a:prstGeom>
          <a:solidFill>
            <a:schemeClr val="accent1">
              <a:lumMod val="60000"/>
              <a:lumOff val="40000"/>
            </a:schemeClr>
          </a:solidFill>
          <a:ln/>
        </p:spPr>
        <p:style>
          <a:lnRef idx="3">
            <a:schemeClr val="lt1"/>
          </a:lnRef>
          <a:fillRef idx="1">
            <a:schemeClr val="accent4"/>
          </a:fillRef>
          <a:effectRef idx="1">
            <a:schemeClr val="accent4"/>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solidFill>
                <a:schemeClr val="tx1"/>
              </a:solidFill>
            </a:endParaRPr>
          </a:p>
        </p:txBody>
      </p:sp>
      <p:sp>
        <p:nvSpPr>
          <p:cNvPr id="21" name="AutoShape 1">
            <a:extLst>
              <a:ext uri="{FF2B5EF4-FFF2-40B4-BE49-F238E27FC236}">
                <a16:creationId xmlns:a16="http://schemas.microsoft.com/office/drawing/2014/main" id="{0E3219AC-6D80-8F51-3948-32F06CC62644}"/>
              </a:ext>
            </a:extLst>
          </p:cNvPr>
          <p:cNvSpPr>
            <a:spLocks noChangeArrowheads="1"/>
          </p:cNvSpPr>
          <p:nvPr/>
        </p:nvSpPr>
        <p:spPr bwMode="auto">
          <a:xfrm>
            <a:off x="120042" y="9840206"/>
            <a:ext cx="1154233" cy="539805"/>
          </a:xfrm>
          <a:prstGeom prst="flowChartAlternateProcess">
            <a:avLst/>
          </a:prstGeom>
          <a:noFill/>
          <a:ln>
            <a:noFill/>
            <a:headEnd/>
            <a:tailEnd/>
          </a:ln>
        </p:spPr>
        <p:style>
          <a:lnRef idx="2">
            <a:schemeClr val="accent6"/>
          </a:lnRef>
          <a:fillRef idx="1">
            <a:schemeClr val="lt1"/>
          </a:fillRef>
          <a:effectRef idx="0">
            <a:schemeClr val="accent6"/>
          </a:effectRef>
          <a:fontRef idx="minor">
            <a:schemeClr val="dk1"/>
          </a:fontRef>
        </p:style>
        <p:txBody>
          <a:bodyPr wrap="square" lIns="45720" tIns="22860" rIns="45720" bIns="2286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rtl="1">
              <a:lnSpc>
                <a:spcPts val="1700"/>
              </a:lnSpc>
              <a:defRPr sz="1000"/>
            </a:pPr>
            <a:r>
              <a:rPr lang="ja-JP" altLang="en-US" sz="16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売場テーマ</a:t>
            </a:r>
            <a:endParaRPr lang="en-US" altLang="ja-JP" sz="16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2" name="図 21">
            <a:extLst>
              <a:ext uri="{FF2B5EF4-FFF2-40B4-BE49-F238E27FC236}">
                <a16:creationId xmlns:a16="http://schemas.microsoft.com/office/drawing/2014/main" id="{8BB10A35-EADC-370C-51BF-BFE07D4022F0}"/>
              </a:ext>
            </a:extLst>
          </p:cNvPr>
          <p:cNvPicPr>
            <a:picLocks noChangeAspect="1"/>
          </p:cNvPicPr>
          <p:nvPr/>
        </p:nvPicPr>
        <p:blipFill rotWithShape="1">
          <a:blip cstate="print">
            <a:extLst>
              <a:ext uri="{28A0092B-C50C-407E-A947-70E740481C1C}">
                <a14:useLocalDpi xmlns:a14="http://schemas.microsoft.com/office/drawing/2010/main"/>
              </a:ext>
            </a:extLst>
          </a:blip>
          <a:srcRect/>
          <a:stretch/>
        </p:blipFill>
        <p:spPr>
          <a:xfrm>
            <a:off x="18448650" y="14719880"/>
            <a:ext cx="2930244" cy="45719"/>
          </a:xfrm>
          <a:prstGeom prst="rect">
            <a:avLst/>
          </a:prstGeom>
        </p:spPr>
      </p:pic>
      <p:sp>
        <p:nvSpPr>
          <p:cNvPr id="24" name="AutoShape 1">
            <a:extLst>
              <a:ext uri="{FF2B5EF4-FFF2-40B4-BE49-F238E27FC236}">
                <a16:creationId xmlns:a16="http://schemas.microsoft.com/office/drawing/2014/main" id="{99ED8B05-E87A-AA95-43CC-265079E9512B}"/>
              </a:ext>
            </a:extLst>
          </p:cNvPr>
          <p:cNvSpPr>
            <a:spLocks noChangeArrowheads="1"/>
          </p:cNvSpPr>
          <p:nvPr/>
        </p:nvSpPr>
        <p:spPr bwMode="auto">
          <a:xfrm>
            <a:off x="-94131" y="3332668"/>
            <a:ext cx="1402454" cy="1412994"/>
          </a:xfrm>
          <a:prstGeom prst="flowChartAlternateProcess">
            <a:avLst/>
          </a:prstGeom>
          <a:noFill/>
          <a:ln>
            <a:noFill/>
            <a:headEnd/>
            <a:tailEnd/>
          </a:ln>
        </p:spPr>
        <p:style>
          <a:lnRef idx="2">
            <a:schemeClr val="accent6"/>
          </a:lnRef>
          <a:fillRef idx="1">
            <a:schemeClr val="lt1"/>
          </a:fillRef>
          <a:effectRef idx="0">
            <a:schemeClr val="accent6"/>
          </a:effectRef>
          <a:fontRef idx="minor">
            <a:schemeClr val="dk1"/>
          </a:fontRef>
        </p:style>
        <p:txBody>
          <a:bodyPr wrap="square" lIns="45720" tIns="22860" rIns="45720" bIns="2286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rtl="1">
              <a:lnSpc>
                <a:spcPts val="1700"/>
              </a:lnSpc>
              <a:defRPr sz="1000"/>
            </a:pP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500" b="1">
                <a:solidFill>
                  <a:schemeClr val="tx1"/>
                </a:solidFill>
                <a:latin typeface="Meiryo UI" panose="020B0604030504040204" pitchFamily="50" charset="-128"/>
                <a:ea typeface="Meiryo UI" panose="020B0604030504040204" pitchFamily="50" charset="-128"/>
                <a:cs typeface="Meiryo UI" panose="020B0604030504040204" pitchFamily="50" charset="-128"/>
              </a:rPr>
              <a:t>行楽需要</a:t>
            </a: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」に合わせた</a:t>
            </a:r>
            <a:endParaRPr lang="en-US" altLang="ja-JP"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rtl="1">
              <a:lnSpc>
                <a:spcPts val="1700"/>
              </a:lnSpc>
              <a:defRPr sz="1000"/>
            </a:pP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販促計画</a:t>
            </a:r>
            <a:endParaRPr lang="en-US" altLang="ja-JP"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rtl="1">
              <a:lnSpc>
                <a:spcPts val="1700"/>
              </a:lnSpc>
              <a:defRPr sz="1000"/>
            </a:pPr>
            <a:r>
              <a:rPr lang="en-US" altLang="ja-JP"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&amp;</a:t>
            </a:r>
          </a:p>
          <a:p>
            <a:pPr algn="ctr" rtl="1">
              <a:lnSpc>
                <a:spcPts val="1700"/>
              </a:lnSpc>
              <a:defRPr sz="1000"/>
            </a:pPr>
            <a:r>
              <a:rPr lang="ja-JP" altLang="en-US"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rPr>
              <a:t>プロモーション</a:t>
            </a:r>
            <a:endParaRPr lang="en-US" altLang="ja-JP" sz="1500" b="1" i="0" strike="noStrike">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Text Box 1049">
            <a:extLst>
              <a:ext uri="{FF2B5EF4-FFF2-40B4-BE49-F238E27FC236}">
                <a16:creationId xmlns:a16="http://schemas.microsoft.com/office/drawing/2014/main" id="{FB95EE17-46B0-768A-DF66-B21BE542FDB6}"/>
              </a:ext>
            </a:extLst>
          </p:cNvPr>
          <p:cNvSpPr txBox="1">
            <a:spLocks noChangeArrowheads="1"/>
          </p:cNvSpPr>
          <p:nvPr/>
        </p:nvSpPr>
        <p:spPr bwMode="auto">
          <a:xfrm>
            <a:off x="3041514" y="313236"/>
            <a:ext cx="14802412" cy="1127031"/>
          </a:xfrm>
          <a:prstGeom prst="rect">
            <a:avLst/>
          </a:prstGeom>
          <a:noFill/>
          <a:ln>
            <a:noFill/>
          </a:ln>
        </p:spPr>
        <p:txBody>
          <a:bodyPr wrap="square" lIns="73152" tIns="36576"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3500"/>
              </a:lnSpc>
              <a:defRPr sz="1000"/>
            </a:pPr>
            <a:r>
              <a:rPr lang="ja-JP" altLang="en-US" sz="4000" b="1" dirty="0">
                <a:solidFill>
                  <a:schemeClr val="accent2">
                    <a:lumMod val="75000"/>
                  </a:schemeClr>
                </a:solidFill>
                <a:latin typeface="HGS創英ﾌﾟﾚｾﾞﾝｽEB"/>
                <a:ea typeface="HGS創英ﾌﾟﾚｾﾞﾝｽEB"/>
                <a:cs typeface="Meiryo UI" panose="020B0604030504040204" pitchFamily="50" charset="-128"/>
              </a:rPr>
              <a:t>気温の変化に柔軟に対応しましょう！</a:t>
            </a:r>
            <a:endParaRPr lang="en-US" altLang="ja-JP" sz="4000" b="1" dirty="0">
              <a:solidFill>
                <a:schemeClr val="accent2">
                  <a:lumMod val="75000"/>
                </a:schemeClr>
              </a:solidFill>
              <a:latin typeface="HGS創英ﾌﾟﾚｾﾞﾝｽEB"/>
              <a:ea typeface="HGS創英ﾌﾟﾚｾﾞﾝｽEB"/>
              <a:cs typeface="Meiryo UI" panose="020B0604030504040204" pitchFamily="50" charset="-128"/>
            </a:endParaRPr>
          </a:p>
          <a:p>
            <a:pPr algn="ctr">
              <a:lnSpc>
                <a:spcPts val="3500"/>
              </a:lnSpc>
              <a:defRPr sz="1000"/>
            </a:pPr>
            <a:r>
              <a:rPr lang="en-US" altLang="ja-JP" sz="2400" b="1" dirty="0">
                <a:solidFill>
                  <a:schemeClr val="accent6">
                    <a:lumMod val="75000"/>
                  </a:schemeClr>
                </a:solidFill>
                <a:latin typeface="メイリオ"/>
                <a:ea typeface="メイリオ"/>
              </a:rPr>
              <a:t>〜</a:t>
            </a:r>
            <a:r>
              <a:rPr lang="ja-JP" altLang="en-US" sz="2400" b="1" dirty="0">
                <a:solidFill>
                  <a:schemeClr val="accent6">
                    <a:lumMod val="75000"/>
                  </a:schemeClr>
                </a:solidFill>
                <a:latin typeface="メイリオ"/>
                <a:ea typeface="メイリオ"/>
              </a:rPr>
              <a:t>行楽商品を売り込むラストチャンス！</a:t>
            </a:r>
            <a:r>
              <a:rPr lang="en-US" altLang="ja-JP" sz="2400" b="1" dirty="0">
                <a:solidFill>
                  <a:schemeClr val="accent6">
                    <a:lumMod val="75000"/>
                  </a:schemeClr>
                </a:solidFill>
                <a:latin typeface="HGP創英角ﾎﾟｯﾌﾟ体"/>
                <a:ea typeface="HGP創英角ﾎﾟｯﾌﾟ体" panose="040B0A00000000000000" pitchFamily="50" charset="-128"/>
                <a:cs typeface="Meiryo UI" panose="020B0604030504040204" pitchFamily="50" charset="-128"/>
              </a:rPr>
              <a:t>〜</a:t>
            </a:r>
            <a:endParaRPr lang="en-US" altLang="ja-JP" sz="2400" b="1" i="0" u="none" strike="noStrike" cap="none" spc="0" baseline="0" dirty="0">
              <a:ln>
                <a:noFill/>
              </a:ln>
              <a:solidFill>
                <a:schemeClr val="accent6">
                  <a:lumMod val="75000"/>
                </a:schemeClr>
              </a:solidFill>
              <a:effectLst/>
              <a:latin typeface="HGP創英角ﾎﾟｯﾌﾟ体"/>
              <a:ea typeface="HGP創英角ﾎﾟｯﾌﾟ体" panose="040B0A00000000000000" pitchFamily="50" charset="-128"/>
              <a:cs typeface="Meiryo UI" panose="020B0604030504040204" pitchFamily="50" charset="-128"/>
            </a:endParaRPr>
          </a:p>
        </p:txBody>
      </p:sp>
      <p:sp>
        <p:nvSpPr>
          <p:cNvPr id="29" name="AutoShape 66">
            <a:extLst>
              <a:ext uri="{FF2B5EF4-FFF2-40B4-BE49-F238E27FC236}">
                <a16:creationId xmlns:a16="http://schemas.microsoft.com/office/drawing/2014/main" id="{1E72732A-7311-E461-374B-30472CE8FC62}"/>
              </a:ext>
            </a:extLst>
          </p:cNvPr>
          <p:cNvSpPr>
            <a:spLocks noChangeArrowheads="1"/>
          </p:cNvSpPr>
          <p:nvPr/>
        </p:nvSpPr>
        <p:spPr bwMode="auto">
          <a:xfrm>
            <a:off x="11135960" y="9710484"/>
            <a:ext cx="4727345" cy="2638563"/>
          </a:xfrm>
          <a:prstGeom prst="flowChartAlternateProcess">
            <a:avLst/>
          </a:prstGeom>
          <a:solidFill>
            <a:srgbClr val="D0EBB3"/>
          </a:solidFill>
          <a:ln w="9525">
            <a:noFill/>
            <a:miter lim="800000"/>
            <a:headEnd/>
            <a:tailEnd/>
          </a:ln>
          <a:effectLst/>
        </p:spPr>
        <p:txBody>
          <a:bodyPr wrap="square" lIns="144000" tIns="18288" rIns="14400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1">
              <a:lnSpc>
                <a:spcPts val="1600"/>
              </a:lnSpc>
              <a:defRPr sz="1000"/>
            </a:pPr>
            <a:r>
              <a:rPr lang="ja-JP" altLang="en-US" sz="1400">
                <a:latin typeface="HG丸ｺﾞｼｯｸM-PRO"/>
                <a:ea typeface="HG丸ｺﾞｼｯｸM-PRO"/>
              </a:rPr>
              <a:t>●七五三</a:t>
            </a:r>
            <a:endParaRPr lang="en-US" altLang="ja-JP" sz="1400">
              <a:latin typeface="HG丸ｺﾞｼｯｸM-PRO"/>
              <a:ea typeface="HG丸ｺﾞｼｯｸM-PRO"/>
            </a:endParaRPr>
          </a:p>
          <a:p>
            <a:pPr rtl="1">
              <a:lnSpc>
                <a:spcPts val="1600"/>
              </a:lnSpc>
              <a:defRPr sz="1000"/>
            </a:pPr>
            <a:endParaRPr lang="en-US" altLang="ja-JP" sz="1400">
              <a:latin typeface="HG丸ｺﾞｼｯｸM-PRO"/>
              <a:ea typeface="HG丸ｺﾞｼｯｸM-PRO"/>
            </a:endParaRPr>
          </a:p>
          <a:p>
            <a:pPr rtl="1">
              <a:lnSpc>
                <a:spcPts val="1600"/>
              </a:lnSpc>
              <a:defRPr sz="1000"/>
            </a:pPr>
            <a:r>
              <a:rPr lang="ja-JP" altLang="en-US" sz="1400">
                <a:latin typeface="HG丸ｺﾞｼｯｸM-PRO"/>
                <a:ea typeface="HG丸ｺﾞｼｯｸM-PRO"/>
              </a:rPr>
              <a:t>●ボージョレ・ヌーボー解禁</a:t>
            </a:r>
            <a:endParaRPr lang="en-US" altLang="ja-JP" sz="1400">
              <a:latin typeface="HG丸ｺﾞｼｯｸM-PRO"/>
              <a:ea typeface="HG丸ｺﾞｼｯｸM-PRO"/>
            </a:endParaRPr>
          </a:p>
          <a:p>
            <a:pPr rtl="1">
              <a:lnSpc>
                <a:spcPts val="1600"/>
              </a:lnSpc>
              <a:defRPr sz="1000"/>
            </a:pPr>
            <a:endParaRPr lang="en-US" altLang="ja-JP" sz="1400">
              <a:latin typeface="HG丸ｺﾞｼｯｸM-PRO"/>
              <a:ea typeface="HG丸ｺﾞｼｯｸM-PRO"/>
            </a:endParaRPr>
          </a:p>
          <a:p>
            <a:pPr rtl="1">
              <a:lnSpc>
                <a:spcPts val="1600"/>
              </a:lnSpc>
              <a:defRPr sz="1000"/>
            </a:pPr>
            <a:r>
              <a:rPr lang="ja-JP" altLang="en-US" sz="1400">
                <a:latin typeface="HG丸ｺﾞｼｯｸM-PRO"/>
                <a:ea typeface="HG丸ｺﾞｼｯｸM-PRO"/>
              </a:rPr>
              <a:t>●勤労感謝の日</a:t>
            </a:r>
            <a:endParaRPr lang="en-US" altLang="ja-JP" sz="1400">
              <a:latin typeface="HG丸ｺﾞｼｯｸM-PRO"/>
              <a:ea typeface="HG丸ｺﾞｼｯｸM-PRO"/>
            </a:endParaRPr>
          </a:p>
        </p:txBody>
      </p:sp>
      <p:sp>
        <p:nvSpPr>
          <p:cNvPr id="32" name="AutoShape 66">
            <a:extLst>
              <a:ext uri="{FF2B5EF4-FFF2-40B4-BE49-F238E27FC236}">
                <a16:creationId xmlns:a16="http://schemas.microsoft.com/office/drawing/2014/main" id="{94CB5F21-4B16-3337-A54D-F6E8A630574D}"/>
              </a:ext>
            </a:extLst>
          </p:cNvPr>
          <p:cNvSpPr>
            <a:spLocks noChangeArrowheads="1"/>
          </p:cNvSpPr>
          <p:nvPr/>
        </p:nvSpPr>
        <p:spPr bwMode="auto">
          <a:xfrm>
            <a:off x="15965924" y="9732587"/>
            <a:ext cx="4716752" cy="2638563"/>
          </a:xfrm>
          <a:prstGeom prst="flowChartAlternateProcess">
            <a:avLst/>
          </a:prstGeom>
          <a:solidFill>
            <a:schemeClr val="accent1">
              <a:lumMod val="20000"/>
              <a:lumOff val="80000"/>
            </a:schemeClr>
          </a:solidFill>
          <a:ln w="9525">
            <a:noFill/>
            <a:miter lim="800000"/>
            <a:headEnd/>
            <a:tailEnd/>
          </a:ln>
          <a:effectLst/>
        </p:spPr>
        <p:txBody>
          <a:bodyPr wrap="square" lIns="144000" tIns="18288" rIns="14400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1">
              <a:lnSpc>
                <a:spcPts val="1600"/>
              </a:lnSpc>
              <a:defRPr sz="1000"/>
            </a:pPr>
            <a:r>
              <a:rPr lang="en-US" altLang="ja-JP" sz="1400" i="0" strike="noStrike">
                <a:solidFill>
                  <a:srgbClr val="000000"/>
                </a:solidFill>
                <a:latin typeface="HG丸ｺﾞｼｯｸM-PRO" panose="020F0600000000000000" pitchFamily="50" charset="-128"/>
                <a:ea typeface="HG丸ｺﾞｼｯｸM-PRO" panose="020F0600000000000000" pitchFamily="50" charset="-128"/>
              </a:rPr>
              <a:t>《</a:t>
            </a:r>
            <a:r>
              <a:rPr lang="ja-JP" altLang="en-US" sz="1400">
                <a:solidFill>
                  <a:srgbClr val="000000"/>
                </a:solidFill>
                <a:latin typeface="HG丸ｺﾞｼｯｸM-PRO" panose="020F0600000000000000" pitchFamily="50" charset="-128"/>
                <a:ea typeface="HG丸ｺﾞｼｯｸM-PRO" panose="020F0600000000000000" pitchFamily="50" charset="-128"/>
              </a:rPr>
              <a:t>水産物</a:t>
            </a:r>
            <a:r>
              <a:rPr lang="en-US" altLang="ja-JP" sz="1400" i="0" strike="noStrike">
                <a:solidFill>
                  <a:srgbClr val="000000"/>
                </a:solidFill>
                <a:latin typeface="HG丸ｺﾞｼｯｸM-PRO" panose="020F0600000000000000" pitchFamily="50" charset="-128"/>
                <a:ea typeface="HG丸ｺﾞｼｯｸM-PRO" panose="020F0600000000000000" pitchFamily="50" charset="-128"/>
              </a:rPr>
              <a:t>》</a:t>
            </a:r>
            <a:endParaRPr lang="en-US" altLang="ja-JP" sz="1400" i="0" strike="noStrike">
              <a:latin typeface="HG丸ｺﾞｼｯｸM-PRO" panose="020F0600000000000000" pitchFamily="50" charset="-128"/>
              <a:ea typeface="HG丸ｺﾞｼｯｸM-PRO" panose="020F0600000000000000" pitchFamily="50" charset="-128"/>
            </a:endParaRPr>
          </a:p>
          <a:p>
            <a:pPr rtl="1">
              <a:lnSpc>
                <a:spcPts val="1600"/>
              </a:lnSpc>
              <a:defRPr sz="1000"/>
            </a:pPr>
            <a:r>
              <a:rPr lang="ja-JP" altLang="en-US" sz="1400">
                <a:latin typeface="HG丸ｺﾞｼｯｸM-PRO" panose="020F0600000000000000" pitchFamily="50" charset="-128"/>
                <a:ea typeface="HG丸ｺﾞｼｯｸM-PRO" panose="020F0600000000000000" pitchFamily="50" charset="-128"/>
              </a:rPr>
              <a:t>ハマチの照り焼き</a:t>
            </a:r>
            <a:endParaRPr lang="en-US" altLang="ja-JP" sz="1400">
              <a:latin typeface="HG丸ｺﾞｼｯｸM-PRO" panose="020F0600000000000000" pitchFamily="50" charset="-128"/>
              <a:ea typeface="HG丸ｺﾞｼｯｸM-PRO" panose="020F0600000000000000" pitchFamily="50" charset="-128"/>
            </a:endParaRPr>
          </a:p>
          <a:p>
            <a:pPr rtl="1">
              <a:lnSpc>
                <a:spcPts val="1600"/>
              </a:lnSpc>
              <a:defRPr sz="1000"/>
            </a:pPr>
            <a:r>
              <a:rPr lang="ja-JP" altLang="en-US" sz="1400">
                <a:latin typeface="HG丸ｺﾞｼｯｸM-PRO" panose="020F0600000000000000" pitchFamily="50" charset="-128"/>
                <a:ea typeface="HG丸ｺﾞｼｯｸM-PRO" panose="020F0600000000000000" pitchFamily="50" charset="-128"/>
              </a:rPr>
              <a:t>ハマチの竜田揚げ</a:t>
            </a:r>
            <a:endParaRPr lang="en-US" altLang="ja-JP" sz="1400">
              <a:latin typeface="HG丸ｺﾞｼｯｸM-PRO" panose="020F0600000000000000" pitchFamily="50" charset="-128"/>
              <a:ea typeface="HG丸ｺﾞｼｯｸM-PRO" panose="020F0600000000000000" pitchFamily="50" charset="-128"/>
            </a:endParaRPr>
          </a:p>
          <a:p>
            <a:pPr rtl="1">
              <a:lnSpc>
                <a:spcPts val="1600"/>
              </a:lnSpc>
              <a:defRPr sz="1000"/>
            </a:pPr>
            <a:endParaRPr lang="en-US" altLang="ja-JP" sz="1400" i="0" strike="noStrike">
              <a:latin typeface="HG丸ｺﾞｼｯｸM-PRO" panose="020F0600000000000000" pitchFamily="50" charset="-128"/>
              <a:ea typeface="HG丸ｺﾞｼｯｸM-PRO" panose="020F0600000000000000" pitchFamily="50" charset="-128"/>
            </a:endParaRPr>
          </a:p>
          <a:p>
            <a:pPr rtl="1">
              <a:lnSpc>
                <a:spcPts val="1600"/>
              </a:lnSpc>
              <a:defRPr sz="1000"/>
            </a:pPr>
            <a:r>
              <a:rPr lang="en-US" altLang="ja-JP" sz="1400" i="0" strike="noStrike">
                <a:latin typeface="HG丸ｺﾞｼｯｸM-PRO" panose="020F0600000000000000" pitchFamily="50" charset="-128"/>
                <a:ea typeface="HG丸ｺﾞｼｯｸM-PRO" panose="020F0600000000000000" pitchFamily="50" charset="-128"/>
              </a:rPr>
              <a:t>《</a:t>
            </a:r>
            <a:r>
              <a:rPr lang="ja-JP" altLang="en-US" sz="1400" i="0" strike="noStrike">
                <a:latin typeface="HG丸ｺﾞｼｯｸM-PRO" panose="020F0600000000000000" pitchFamily="50" charset="-128"/>
                <a:ea typeface="HG丸ｺﾞｼｯｸM-PRO" panose="020F0600000000000000" pitchFamily="50" charset="-128"/>
              </a:rPr>
              <a:t>野菜</a:t>
            </a:r>
            <a:r>
              <a:rPr lang="en-US" altLang="ja-JP" sz="1400" i="0" strike="noStrike">
                <a:latin typeface="HG丸ｺﾞｼｯｸM-PRO" panose="020F0600000000000000" pitchFamily="50" charset="-128"/>
                <a:ea typeface="HG丸ｺﾞｼｯｸM-PRO" panose="020F0600000000000000" pitchFamily="50" charset="-128"/>
              </a:rPr>
              <a:t>》</a:t>
            </a:r>
          </a:p>
          <a:p>
            <a:pPr rtl="1">
              <a:lnSpc>
                <a:spcPts val="1600"/>
              </a:lnSpc>
              <a:defRPr sz="1000"/>
            </a:pPr>
            <a:r>
              <a:rPr lang="ja-JP" altLang="en-US" sz="1400">
                <a:latin typeface="HG丸ｺﾞｼｯｸM-PRO" panose="020F0600000000000000" pitchFamily="50" charset="-128"/>
                <a:ea typeface="HG丸ｺﾞｼｯｸM-PRO" panose="020F0600000000000000" pitchFamily="50" charset="-128"/>
              </a:rPr>
              <a:t>鶏もも肉の長ネギ塩炒め</a:t>
            </a:r>
            <a:endParaRPr lang="en-US" altLang="ja-JP" sz="1400">
              <a:latin typeface="HG丸ｺﾞｼｯｸM-PRO" panose="020F0600000000000000" pitchFamily="50" charset="-128"/>
              <a:ea typeface="HG丸ｺﾞｼｯｸM-PRO" panose="020F0600000000000000" pitchFamily="50" charset="-128"/>
            </a:endParaRPr>
          </a:p>
          <a:p>
            <a:pPr rtl="1">
              <a:lnSpc>
                <a:spcPts val="1600"/>
              </a:lnSpc>
              <a:defRPr sz="1000"/>
            </a:pPr>
            <a:r>
              <a:rPr lang="ja-JP" altLang="en-US" sz="1400">
                <a:latin typeface="HG丸ｺﾞｼｯｸM-PRO" panose="020F0600000000000000" pitchFamily="50" charset="-128"/>
                <a:ea typeface="HG丸ｺﾞｼｯｸM-PRO" panose="020F0600000000000000" pitchFamily="50" charset="-128"/>
              </a:rPr>
              <a:t>長ネギのお浸し</a:t>
            </a:r>
            <a:endParaRPr lang="en-US" altLang="ja-JP" sz="1400">
              <a:latin typeface="HG丸ｺﾞｼｯｸM-PRO" panose="020F0600000000000000" pitchFamily="50" charset="-128"/>
              <a:ea typeface="HG丸ｺﾞｼｯｸM-PRO" panose="020F0600000000000000" pitchFamily="50" charset="-128"/>
            </a:endParaRPr>
          </a:p>
        </p:txBody>
      </p:sp>
      <p:sp>
        <p:nvSpPr>
          <p:cNvPr id="33" name="AutoShape 17">
            <a:extLst>
              <a:ext uri="{FF2B5EF4-FFF2-40B4-BE49-F238E27FC236}">
                <a16:creationId xmlns:a16="http://schemas.microsoft.com/office/drawing/2014/main" id="{09050B71-3AA0-3D6D-93EC-EB75B6D3FB7F}"/>
              </a:ext>
            </a:extLst>
          </p:cNvPr>
          <p:cNvSpPr>
            <a:spLocks noChangeArrowheads="1"/>
          </p:cNvSpPr>
          <p:nvPr/>
        </p:nvSpPr>
        <p:spPr bwMode="auto">
          <a:xfrm>
            <a:off x="11135960" y="9201862"/>
            <a:ext cx="4751000" cy="430532"/>
          </a:xfrm>
          <a:prstGeom prst="flowChartAlternateProcess">
            <a:avLst/>
          </a:prstGeom>
          <a:solidFill>
            <a:schemeClr val="bg1"/>
          </a:solidFill>
          <a:ln>
            <a:noFill/>
          </a:ln>
          <a:effectLst/>
        </p:spPr>
        <p:txBody>
          <a:bodyPr wrap="square" lIns="144000" tIns="18288" rIns="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400" dirty="0">
                <a:latin typeface="HG丸ｺﾞｼｯｸM-PRO" panose="020F0600000000000000" pitchFamily="50" charset="-128"/>
                <a:ea typeface="HG丸ｺﾞｼｯｸM-PRO" panose="020F0600000000000000" pitchFamily="50" charset="-128"/>
              </a:rPr>
              <a:t>11</a:t>
            </a:r>
            <a:r>
              <a:rPr lang="ja-JP" altLang="en-US" sz="1400" dirty="0">
                <a:latin typeface="HG丸ｺﾞｼｯｸM-PRO" panose="020F0600000000000000" pitchFamily="50" charset="-128"/>
                <a:ea typeface="HG丸ｺﾞｼｯｸM-PRO" panose="020F0600000000000000" pitchFamily="50" charset="-128"/>
              </a:rPr>
              <a:t>月の行事・行楽の季節商品</a:t>
            </a:r>
            <a:endParaRPr lang="en-US" altLang="ja-JP" sz="1400" dirty="0">
              <a:latin typeface="HG丸ｺﾞｼｯｸM-PRO" panose="020F0600000000000000" pitchFamily="50" charset="-128"/>
              <a:ea typeface="HG丸ｺﾞｼｯｸM-PRO" panose="020F0600000000000000" pitchFamily="50" charset="-128"/>
            </a:endParaRPr>
          </a:p>
        </p:txBody>
      </p:sp>
      <p:sp>
        <p:nvSpPr>
          <p:cNvPr id="35" name="AutoShape 18">
            <a:extLst>
              <a:ext uri="{FF2B5EF4-FFF2-40B4-BE49-F238E27FC236}">
                <a16:creationId xmlns:a16="http://schemas.microsoft.com/office/drawing/2014/main" id="{691DCC7A-8F65-D2F0-8304-FEE6575EEDA6}"/>
              </a:ext>
            </a:extLst>
          </p:cNvPr>
          <p:cNvSpPr>
            <a:spLocks noChangeArrowheads="1"/>
          </p:cNvSpPr>
          <p:nvPr/>
        </p:nvSpPr>
        <p:spPr bwMode="auto">
          <a:xfrm>
            <a:off x="15973048" y="9205819"/>
            <a:ext cx="4879950" cy="430532"/>
          </a:xfrm>
          <a:prstGeom prst="flowChartAlternateProcess">
            <a:avLst/>
          </a:prstGeom>
          <a:solidFill>
            <a:schemeClr val="bg1"/>
          </a:solidFill>
          <a:ln>
            <a:noFill/>
          </a:ln>
          <a:effectLst/>
        </p:spPr>
        <p:txBody>
          <a:bodyPr wrap="square" lIns="144000" tIns="18288" rIns="14400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ts val="1680"/>
              </a:lnSpc>
            </a:pPr>
            <a:r>
              <a:rPr lang="en-US" altLang="ja-JP" sz="1400" dirty="0">
                <a:latin typeface="HG丸ｺﾞｼｯｸM-PRO"/>
                <a:ea typeface="HG丸ｺﾞｼｯｸM-PRO"/>
              </a:rPr>
              <a:t>11</a:t>
            </a:r>
            <a:r>
              <a:rPr lang="ja-JP" altLang="en-US" sz="1400" dirty="0">
                <a:latin typeface="HG丸ｺﾞｼｯｸM-PRO"/>
                <a:ea typeface="HG丸ｺﾞｼｯｸM-PRO"/>
              </a:rPr>
              <a:t>月は、ハマチ、長ネギなどの旬の食材メニューで売上拡大の提案を！</a:t>
            </a:r>
            <a:endParaRPr lang="en-US" altLang="ja-JP" sz="1400" dirty="0">
              <a:latin typeface="HG丸ｺﾞｼｯｸM-PRO"/>
              <a:ea typeface="HG丸ｺﾞｼｯｸM-PRO"/>
            </a:endParaRPr>
          </a:p>
        </p:txBody>
      </p:sp>
      <p:sp>
        <p:nvSpPr>
          <p:cNvPr id="37" name="AutoShape 18">
            <a:extLst>
              <a:ext uri="{FF2B5EF4-FFF2-40B4-BE49-F238E27FC236}">
                <a16:creationId xmlns:a16="http://schemas.microsoft.com/office/drawing/2014/main" id="{B282AB7D-6F96-29AB-AC71-99063D4A1358}"/>
              </a:ext>
            </a:extLst>
          </p:cNvPr>
          <p:cNvSpPr>
            <a:spLocks noChangeArrowheads="1"/>
          </p:cNvSpPr>
          <p:nvPr/>
        </p:nvSpPr>
        <p:spPr bwMode="auto">
          <a:xfrm>
            <a:off x="6282341" y="9208614"/>
            <a:ext cx="4741889" cy="430532"/>
          </a:xfrm>
          <a:prstGeom prst="flowChartAlternateProcess">
            <a:avLst/>
          </a:prstGeom>
          <a:solidFill>
            <a:schemeClr val="bg1"/>
          </a:solidFill>
          <a:ln>
            <a:noFill/>
          </a:ln>
          <a:effectLst/>
        </p:spPr>
        <p:txBody>
          <a:bodyPr wrap="square" lIns="144000" tIns="18288" rIns="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400" dirty="0">
                <a:latin typeface="HG丸ｺﾞｼｯｸM-PRO" panose="020F0600000000000000" pitchFamily="50" charset="-128"/>
                <a:ea typeface="HG丸ｺﾞｼｯｸM-PRO" panose="020F0600000000000000" pitchFamily="50" charset="-128"/>
              </a:rPr>
              <a:t>11</a:t>
            </a:r>
            <a:r>
              <a:rPr lang="ja-JP" altLang="en-US" sz="1400" dirty="0">
                <a:latin typeface="HG丸ｺﾞｼｯｸM-PRO" panose="020F0600000000000000" pitchFamily="50" charset="-128"/>
                <a:ea typeface="HG丸ｺﾞｼｯｸM-PRO" panose="020F0600000000000000" pitchFamily="50" charset="-128"/>
              </a:rPr>
              <a:t>月の旬の食材を活用し、販促提案をしましょう</a:t>
            </a:r>
          </a:p>
        </p:txBody>
      </p:sp>
      <p:sp>
        <p:nvSpPr>
          <p:cNvPr id="39" name="AutoShape 18">
            <a:extLst>
              <a:ext uri="{FF2B5EF4-FFF2-40B4-BE49-F238E27FC236}">
                <a16:creationId xmlns:a16="http://schemas.microsoft.com/office/drawing/2014/main" id="{F815E51D-5EDF-5371-7032-754A9985FF6E}"/>
              </a:ext>
            </a:extLst>
          </p:cNvPr>
          <p:cNvSpPr>
            <a:spLocks noChangeArrowheads="1"/>
          </p:cNvSpPr>
          <p:nvPr/>
        </p:nvSpPr>
        <p:spPr bwMode="auto">
          <a:xfrm>
            <a:off x="1415277" y="9205818"/>
            <a:ext cx="4754645" cy="430532"/>
          </a:xfrm>
          <a:prstGeom prst="flowChartAlternateProcess">
            <a:avLst/>
          </a:prstGeom>
          <a:solidFill>
            <a:schemeClr val="bg1"/>
          </a:solidFill>
          <a:ln>
            <a:noFill/>
          </a:ln>
          <a:effectLst/>
        </p:spPr>
        <p:txBody>
          <a:bodyPr wrap="square" lIns="144000" tIns="18288" rIns="0" bIns="18288"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1400" dirty="0">
                <a:latin typeface="HG丸ｺﾞｼｯｸM-PRO" panose="020F0600000000000000" pitchFamily="50" charset="-128"/>
                <a:ea typeface="HG丸ｺﾞｼｯｸM-PRO" panose="020F0600000000000000" pitchFamily="50" charset="-128"/>
              </a:rPr>
              <a:t>11</a:t>
            </a:r>
            <a:r>
              <a:rPr lang="ja-JP" altLang="en-US" sz="1400" dirty="0">
                <a:latin typeface="HG丸ｺﾞｼｯｸM-PRO" panose="020F0600000000000000" pitchFamily="50" charset="-128"/>
                <a:ea typeface="HG丸ｺﾞｼｯｸM-PRO" panose="020F0600000000000000" pitchFamily="50" charset="-128"/>
              </a:rPr>
              <a:t>月</a:t>
            </a:r>
            <a:r>
              <a:rPr lang="ja-JP" altLang="en-US" sz="1400" dirty="0">
                <a:solidFill>
                  <a:sysClr val="windowText" lastClr="000000"/>
                </a:solidFill>
                <a:latin typeface="Freestyle Script" panose="030804020302050B0404" pitchFamily="66" charset="0"/>
                <a:ea typeface="HG丸ｺﾞｼｯｸM-PRO" panose="020F0600000000000000" pitchFamily="50" charset="-128"/>
              </a:rPr>
              <a:t>の催事メニューの提案</a:t>
            </a:r>
            <a:endParaRPr lang="en-US" altLang="ja-JP" sz="1400" dirty="0">
              <a:solidFill>
                <a:sysClr val="windowText" lastClr="000000"/>
              </a:solidFill>
              <a:latin typeface="Freestyle Script" panose="030804020302050B0404" pitchFamily="66" charset="0"/>
              <a:ea typeface="HG丸ｺﾞｼｯｸM-PRO" panose="020F0600000000000000" pitchFamily="50" charset="-128"/>
            </a:endParaRPr>
          </a:p>
        </p:txBody>
      </p:sp>
      <p:sp>
        <p:nvSpPr>
          <p:cNvPr id="40" name="AutoShape 66">
            <a:extLst>
              <a:ext uri="{FF2B5EF4-FFF2-40B4-BE49-F238E27FC236}">
                <a16:creationId xmlns:a16="http://schemas.microsoft.com/office/drawing/2014/main" id="{AABBEE67-3330-078C-988D-5162AE625849}"/>
              </a:ext>
            </a:extLst>
          </p:cNvPr>
          <p:cNvSpPr>
            <a:spLocks noChangeArrowheads="1"/>
          </p:cNvSpPr>
          <p:nvPr/>
        </p:nvSpPr>
        <p:spPr bwMode="auto">
          <a:xfrm>
            <a:off x="6306247" y="9710483"/>
            <a:ext cx="4751000" cy="2638563"/>
          </a:xfrm>
          <a:prstGeom prst="flowChartAlternateProcess">
            <a:avLst/>
          </a:prstGeom>
          <a:solidFill>
            <a:schemeClr val="accent2">
              <a:lumMod val="40000"/>
              <a:lumOff val="60000"/>
            </a:schemeClr>
          </a:solidFill>
          <a:ln w="9525">
            <a:noFill/>
            <a:miter lim="800000"/>
            <a:headEnd/>
            <a:tailEnd/>
          </a:ln>
          <a:effectLst/>
        </p:spPr>
        <p:txBody>
          <a:bodyPr wrap="square" lIns="144000" tIns="18288" rIns="0" bIns="18288" anchor="ctr" anchorCtr="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1">
              <a:lnSpc>
                <a:spcPts val="1600"/>
              </a:lnSpc>
              <a:defRPr sz="1000"/>
            </a:pPr>
            <a:r>
              <a:rPr lang="en-US" altLang="ja-JP" sz="1400" i="0" strike="noStrike" dirty="0">
                <a:solidFill>
                  <a:srgbClr val="000000"/>
                </a:solidFill>
                <a:latin typeface="HG丸ｺﾞｼｯｸM-PRO"/>
                <a:ea typeface="HG丸ｺﾞｼｯｸM-PRO"/>
              </a:rPr>
              <a:t>《</a:t>
            </a:r>
            <a:r>
              <a:rPr lang="ja-JP" altLang="en-US" sz="1400" i="0" strike="noStrike" dirty="0">
                <a:solidFill>
                  <a:srgbClr val="000000"/>
                </a:solidFill>
                <a:latin typeface="HG丸ｺﾞｼｯｸM-PRO"/>
                <a:ea typeface="HG丸ｺﾞｼｯｸM-PRO"/>
              </a:rPr>
              <a:t>水産物</a:t>
            </a:r>
            <a:r>
              <a:rPr lang="en-US" altLang="ja-JP" sz="1400" i="0" strike="noStrike" dirty="0">
                <a:solidFill>
                  <a:srgbClr val="000000"/>
                </a:solidFill>
                <a:latin typeface="HG丸ｺﾞｼｯｸM-PRO"/>
                <a:ea typeface="HG丸ｺﾞｼｯｸM-PRO"/>
              </a:rPr>
              <a:t>》</a:t>
            </a:r>
          </a:p>
          <a:p>
            <a:pPr rtl="1">
              <a:lnSpc>
                <a:spcPts val="1600"/>
              </a:lnSpc>
              <a:defRPr sz="1000"/>
            </a:pPr>
            <a:r>
              <a:rPr lang="ja-JP" altLang="en-US" sz="1400" dirty="0">
                <a:latin typeface="HG丸ｺﾞｼｯｸM-PRO" pitchFamily="50" charset="-128"/>
                <a:ea typeface="HG丸ｺﾞｼｯｸM-PRO" pitchFamily="50" charset="-128"/>
              </a:rPr>
              <a:t>ハマチ、ウナギ</a:t>
            </a:r>
            <a:endParaRPr lang="en-US" altLang="ja-JP" sz="1400" dirty="0">
              <a:latin typeface="HG丸ｺﾞｼｯｸM-PRO" pitchFamily="50" charset="-128"/>
              <a:ea typeface="HG丸ｺﾞｼｯｸM-PRO" pitchFamily="50" charset="-128"/>
            </a:endParaRPr>
          </a:p>
          <a:p>
            <a:pPr rtl="1">
              <a:lnSpc>
                <a:spcPts val="1600"/>
              </a:lnSpc>
              <a:defRPr sz="1000"/>
            </a:pPr>
            <a:endParaRPr lang="en-US" altLang="ja-JP" sz="1400" i="0" strike="noStrike" dirty="0">
              <a:solidFill>
                <a:srgbClr val="000000"/>
              </a:solidFill>
              <a:latin typeface="HG丸ｺﾞｼｯｸM-PRO" pitchFamily="50" charset="-128"/>
              <a:ea typeface="HG丸ｺﾞｼｯｸM-PRO" pitchFamily="50" charset="-128"/>
            </a:endParaRPr>
          </a:p>
          <a:p>
            <a:pPr rtl="1">
              <a:lnSpc>
                <a:spcPts val="1600"/>
              </a:lnSpc>
              <a:defRPr sz="1000"/>
            </a:pPr>
            <a:r>
              <a:rPr lang="en-US" altLang="ja-JP" sz="1400" i="0" strike="noStrike" dirty="0">
                <a:solidFill>
                  <a:srgbClr val="000000"/>
                </a:solidFill>
                <a:latin typeface="HG丸ｺﾞｼｯｸM-PRO" pitchFamily="50" charset="-128"/>
                <a:ea typeface="HG丸ｺﾞｼｯｸM-PRO" pitchFamily="50" charset="-128"/>
              </a:rPr>
              <a:t>《</a:t>
            </a:r>
            <a:r>
              <a:rPr lang="ja-JP" altLang="en-US" sz="1400" i="0" strike="noStrike" dirty="0">
                <a:latin typeface="HG丸ｺﾞｼｯｸM-PRO" panose="020F0600000000000000" pitchFamily="50" charset="-128"/>
                <a:ea typeface="HG丸ｺﾞｼｯｸM-PRO" panose="020F0600000000000000" pitchFamily="50" charset="-128"/>
              </a:rPr>
              <a:t>野菜</a:t>
            </a:r>
            <a:r>
              <a:rPr lang="en-US" altLang="ja-JP" sz="1400" i="0" strike="noStrike" dirty="0">
                <a:latin typeface="HG丸ｺﾞｼｯｸM-PRO" pitchFamily="50" charset="-128"/>
                <a:ea typeface="HG丸ｺﾞｼｯｸM-PRO" pitchFamily="50" charset="-128"/>
              </a:rPr>
              <a:t>》</a:t>
            </a:r>
          </a:p>
          <a:p>
            <a:pPr algn="l" rtl="1">
              <a:lnSpc>
                <a:spcPts val="1600"/>
              </a:lnSpc>
              <a:defRPr sz="1000"/>
            </a:pPr>
            <a:r>
              <a:rPr lang="ja-JP" altLang="en-US" sz="1400">
                <a:latin typeface="HG丸ｺﾞｼｯｸM-PRO"/>
                <a:ea typeface="HG丸ｺﾞｼｯｸM-PRO"/>
              </a:rPr>
              <a:t>長ネギ、春菊</a:t>
            </a:r>
            <a:endParaRPr lang="en-US" altLang="ja-JP" sz="1400" i="0" strike="noStrike" dirty="0">
              <a:latin typeface="HG丸ｺﾞｼｯｸM-PRO"/>
              <a:ea typeface="HG丸ｺﾞｼｯｸM-PRO"/>
            </a:endParaRPr>
          </a:p>
        </p:txBody>
      </p:sp>
      <p:sp>
        <p:nvSpPr>
          <p:cNvPr id="41" name="AutoShape 66">
            <a:extLst>
              <a:ext uri="{FF2B5EF4-FFF2-40B4-BE49-F238E27FC236}">
                <a16:creationId xmlns:a16="http://schemas.microsoft.com/office/drawing/2014/main" id="{A255DE5D-ACEA-EEB2-3158-1B0729A415CD}"/>
              </a:ext>
            </a:extLst>
          </p:cNvPr>
          <p:cNvSpPr>
            <a:spLocks noChangeArrowheads="1"/>
          </p:cNvSpPr>
          <p:nvPr/>
        </p:nvSpPr>
        <p:spPr bwMode="auto">
          <a:xfrm>
            <a:off x="1431952" y="9632394"/>
            <a:ext cx="4767675" cy="2638563"/>
          </a:xfrm>
          <a:prstGeom prst="flowChartAlternateProcess">
            <a:avLst/>
          </a:prstGeom>
          <a:solidFill>
            <a:srgbClr val="FFFFC9"/>
          </a:solidFill>
          <a:ln w="9525">
            <a:noFill/>
            <a:miter lim="800000"/>
            <a:headEnd/>
            <a:tailEnd/>
          </a:ln>
          <a:effectLst/>
        </p:spPr>
        <p:txBody>
          <a:bodyPr wrap="square" lIns="144000" tIns="18288" rIns="0" bIns="18288" anchor="ctr" anchorCtr="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1">
              <a:lnSpc>
                <a:spcPts val="1300"/>
              </a:lnSpc>
              <a:defRPr sz="1000"/>
            </a:pPr>
            <a:r>
              <a:rPr lang="ja-JP" altLang="en-US" sz="1400">
                <a:latin typeface="HG丸ｺﾞｼｯｸM-PRO"/>
                <a:ea typeface="HG丸ｺﾞｼｯｸM-PRO"/>
              </a:rPr>
              <a:t>●</a:t>
            </a:r>
            <a:r>
              <a:rPr lang="ja-JP" altLang="en-US" sz="1400">
                <a:latin typeface="HGMaruGothicMPRO" panose="020F0600000000000000" pitchFamily="34" charset="-128"/>
                <a:ea typeface="HGMaruGothicMPRO" panose="020F0600000000000000" pitchFamily="34" charset="-128"/>
              </a:rPr>
              <a:t>秋の味覚レシピ</a:t>
            </a:r>
            <a:endParaRPr lang="en-US" altLang="ja-JP" sz="1400">
              <a:latin typeface="HGMaruGothicMPRO" panose="020F0600000000000000" pitchFamily="34" charset="-128"/>
              <a:ea typeface="HGMaruGothicMPRO" panose="020F0600000000000000" pitchFamily="34" charset="-128"/>
            </a:endParaRPr>
          </a:p>
          <a:p>
            <a:pPr rtl="1">
              <a:lnSpc>
                <a:spcPts val="1300"/>
              </a:lnSpc>
              <a:defRPr sz="1000"/>
            </a:pPr>
            <a:endParaRPr lang="en-US" altLang="ja-JP" sz="1400">
              <a:latin typeface="HGMaruGothicMPRO" panose="020F0600000000000000" pitchFamily="34" charset="-128"/>
              <a:ea typeface="HGMaruGothicMPRO" panose="020F0600000000000000" pitchFamily="34" charset="-128"/>
            </a:endParaRPr>
          </a:p>
          <a:p>
            <a:pPr rtl="1">
              <a:lnSpc>
                <a:spcPts val="1300"/>
              </a:lnSpc>
              <a:defRPr sz="1000"/>
            </a:pPr>
            <a:endParaRPr lang="en-US" altLang="ja-JP" sz="1400">
              <a:latin typeface="HGMaruGothicMPRO" panose="020F0600000000000000" pitchFamily="34" charset="-128"/>
              <a:ea typeface="HGMaruGothicMPRO" panose="020F0600000000000000" pitchFamily="34" charset="-128"/>
            </a:endParaRPr>
          </a:p>
          <a:p>
            <a:pPr rtl="1">
              <a:lnSpc>
                <a:spcPts val="1300"/>
              </a:lnSpc>
              <a:defRPr sz="1000"/>
            </a:pPr>
            <a:r>
              <a:rPr lang="ja-JP" altLang="en-US" sz="1400">
                <a:latin typeface="HG丸ｺﾞｼｯｸM-PRO"/>
                <a:ea typeface="HG丸ｺﾞｼｯｸM-PRO"/>
              </a:rPr>
              <a:t>●</a:t>
            </a:r>
            <a:r>
              <a:rPr lang="ja-JP" altLang="en-US" sz="1400" u="none" strike="noStrike">
                <a:solidFill>
                  <a:schemeClr val="tx1"/>
                </a:solidFill>
                <a:effectLst/>
                <a:latin typeface="HG丸ｺﾞｼｯｸM-PRO"/>
                <a:ea typeface="HG丸ｺﾞｼｯｸM-PRO"/>
              </a:rPr>
              <a:t>七五三</a:t>
            </a:r>
            <a:r>
              <a:rPr lang="ja-JP" altLang="en-US" sz="1400">
                <a:latin typeface="HG丸ｺﾞｼｯｸM-PRO"/>
                <a:ea typeface="HG丸ｺﾞｼｯｸM-PRO"/>
              </a:rPr>
              <a:t>レシピ</a:t>
            </a:r>
            <a:endParaRPr lang="en-US" altLang="ja-JP" sz="1400">
              <a:latin typeface="HG丸ｺﾞｼｯｸM-PRO"/>
              <a:ea typeface="HG丸ｺﾞｼｯｸM-PRO"/>
            </a:endParaRPr>
          </a:p>
        </p:txBody>
      </p:sp>
      <p:sp>
        <p:nvSpPr>
          <p:cNvPr id="42" name="AutoShape 9">
            <a:extLst>
              <a:ext uri="{FF2B5EF4-FFF2-40B4-BE49-F238E27FC236}">
                <a16:creationId xmlns:a16="http://schemas.microsoft.com/office/drawing/2014/main" id="{BBBD23DA-0B8F-E8D4-9C5F-61DE7F1E5366}"/>
              </a:ext>
            </a:extLst>
          </p:cNvPr>
          <p:cNvSpPr>
            <a:spLocks noChangeArrowheads="1"/>
          </p:cNvSpPr>
          <p:nvPr/>
        </p:nvSpPr>
        <p:spPr bwMode="auto">
          <a:xfrm>
            <a:off x="11135960" y="8783963"/>
            <a:ext cx="4738914" cy="339809"/>
          </a:xfrm>
          <a:prstGeom prst="flowChartAlternateProcess">
            <a:avLst/>
          </a:prstGeom>
          <a:solidFill>
            <a:schemeClr val="accent6">
              <a:lumMod val="75000"/>
            </a:schemeClr>
          </a:solidFill>
          <a:ln>
            <a:noFill/>
          </a:ln>
          <a:effectLst/>
        </p:spPr>
        <p:txBody>
          <a:bodyPr wrap="square" lIns="18288" tIns="0"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ja-JP" sz="2000" b="1" dirty="0">
                <a:solidFill>
                  <a:schemeClr val="bg1"/>
                </a:solidFill>
                <a:latin typeface="HG丸ｺﾞｼｯｸM-PRO"/>
                <a:ea typeface="HG丸ｺﾞｼｯｸM-PRO"/>
              </a:rPr>
              <a:t>11</a:t>
            </a:r>
            <a:r>
              <a:rPr lang="ja-JP" altLang="en-US" sz="2000" b="1" dirty="0">
                <a:solidFill>
                  <a:schemeClr val="bg1"/>
                </a:solidFill>
                <a:latin typeface="HG丸ｺﾞｼｯｸM-PRO"/>
                <a:ea typeface="HG丸ｺﾞｼｯｸM-PRO"/>
              </a:rPr>
              <a:t>月の売れ筋商品</a:t>
            </a:r>
          </a:p>
        </p:txBody>
      </p:sp>
      <p:sp>
        <p:nvSpPr>
          <p:cNvPr id="43" name="Text Box 89">
            <a:extLst>
              <a:ext uri="{FF2B5EF4-FFF2-40B4-BE49-F238E27FC236}">
                <a16:creationId xmlns:a16="http://schemas.microsoft.com/office/drawing/2014/main" id="{59781315-C4A3-B0F9-3B31-6E001C32BCF4}"/>
              </a:ext>
            </a:extLst>
          </p:cNvPr>
          <p:cNvSpPr txBox="1">
            <a:spLocks noChangeArrowheads="1"/>
          </p:cNvSpPr>
          <p:nvPr/>
        </p:nvSpPr>
        <p:spPr bwMode="auto">
          <a:xfrm>
            <a:off x="15886960" y="889516"/>
            <a:ext cx="3112680" cy="597643"/>
          </a:xfrm>
          <a:prstGeom prst="rect">
            <a:avLst/>
          </a:prstGeom>
          <a:noFill/>
          <a:ln>
            <a:noFill/>
          </a:ln>
        </p:spPr>
        <p:txBody>
          <a:bodyPr wrap="square" lIns="54864" tIns="27432" rIns="54864" bIns="27432" anchor="ctr">
            <a:scene3d>
              <a:camera prst="orthographicFront"/>
              <a:lightRig rig="soft" dir="t">
                <a:rot lat="0" lon="0" rev="15600000"/>
              </a:lightRig>
            </a:scene3d>
            <a:sp3d extrusionH="57150" prstMaterial="softEdge">
              <a:bevelT w="25400" h="38100"/>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defRPr sz="1000"/>
            </a:pPr>
            <a:r>
              <a:rPr lang="en-US" altLang="ja-JP" sz="2800" b="1" i="0" strike="noStrike" cap="none" spc="0" dirty="0">
                <a:ln>
                  <a:noFill/>
                </a:ln>
                <a:solidFill>
                  <a:schemeClr val="accent2">
                    <a:lumMod val="50000"/>
                  </a:schemeClr>
                </a:solidFill>
                <a:effectLst/>
                <a:latin typeface="Meiryo UI" panose="020B0604030504040204" pitchFamily="50" charset="-128"/>
                <a:ea typeface="Meiryo UI" panose="020B0604030504040204" pitchFamily="50" charset="-128"/>
                <a:cs typeface="Meiryo UI" panose="020B0604030504040204" pitchFamily="50" charset="-128"/>
              </a:rPr>
              <a:t>〈2026</a:t>
            </a:r>
            <a:r>
              <a:rPr lang="ja-JP" altLang="en-US" sz="2800" b="1" i="0" strike="noStrike" cap="none" spc="0" dirty="0">
                <a:ln>
                  <a:noFill/>
                </a:ln>
                <a:solidFill>
                  <a:schemeClr val="accent2">
                    <a:lumMod val="50000"/>
                  </a:schemeClr>
                </a:solidFill>
                <a:effectLst/>
                <a:latin typeface="Meiryo UI" panose="020B0604030504040204" pitchFamily="50" charset="-128"/>
                <a:ea typeface="Meiryo UI" panose="020B0604030504040204" pitchFamily="50" charset="-128"/>
                <a:cs typeface="Meiryo UI" panose="020B0604030504040204" pitchFamily="50" charset="-128"/>
              </a:rPr>
              <a:t>年</a:t>
            </a:r>
            <a:r>
              <a:rPr lang="en-US" altLang="ja-JP" sz="2800" b="1" dirty="0">
                <a:solidFill>
                  <a:schemeClr val="accent2">
                    <a:lumMod val="50000"/>
                  </a:schemeClr>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2800" b="1" i="0" strike="noStrike" cap="none" spc="0" dirty="0">
                <a:ln>
                  <a:noFill/>
                </a:ln>
                <a:solidFill>
                  <a:schemeClr val="accent2">
                    <a:lumMod val="50000"/>
                  </a:schemeClr>
                </a:solidFill>
                <a:effectLst/>
                <a:latin typeface="Meiryo UI" panose="020B0604030504040204" pitchFamily="50" charset="-128"/>
                <a:ea typeface="Meiryo UI" panose="020B0604030504040204" pitchFamily="50" charset="-128"/>
                <a:cs typeface="Meiryo UI" panose="020B0604030504040204" pitchFamily="50" charset="-128"/>
              </a:rPr>
              <a:t>月版</a:t>
            </a:r>
            <a:r>
              <a:rPr lang="en-US" altLang="ja-JP" sz="2800" b="1" i="0" strike="noStrike" cap="none" spc="0" dirty="0">
                <a:ln>
                  <a:noFill/>
                </a:ln>
                <a:solidFill>
                  <a:schemeClr val="accent2">
                    <a:lumMod val="50000"/>
                  </a:schemeClr>
                </a:solidFill>
                <a:effectLst/>
                <a:latin typeface="Meiryo UI" panose="020B0604030504040204" pitchFamily="50" charset="-128"/>
                <a:ea typeface="Meiryo UI" panose="020B0604030504040204" pitchFamily="50" charset="-128"/>
                <a:cs typeface="Meiryo UI" panose="020B0604030504040204" pitchFamily="50" charset="-128"/>
              </a:rPr>
              <a:t>〉</a:t>
            </a:r>
          </a:p>
        </p:txBody>
      </p:sp>
      <p:graphicFrame>
        <p:nvGraphicFramePr>
          <p:cNvPr id="44" name="表 41">
            <a:extLst>
              <a:ext uri="{FF2B5EF4-FFF2-40B4-BE49-F238E27FC236}">
                <a16:creationId xmlns:a16="http://schemas.microsoft.com/office/drawing/2014/main" id="{6FD421A6-9C59-3739-6A71-41630CDCCF4F}"/>
              </a:ext>
            </a:extLst>
          </p:cNvPr>
          <p:cNvGraphicFramePr>
            <a:graphicFrameLocks noGrp="1"/>
          </p:cNvGraphicFramePr>
          <p:nvPr>
            <p:extLst>
              <p:ext uri="{D42A27DB-BD31-4B8C-83A1-F6EECF244321}">
                <p14:modId xmlns:p14="http://schemas.microsoft.com/office/powerpoint/2010/main" val="2215728774"/>
              </p:ext>
            </p:extLst>
          </p:nvPr>
        </p:nvGraphicFramePr>
        <p:xfrm>
          <a:off x="1274275" y="1607280"/>
          <a:ext cx="20082098" cy="7006165"/>
        </p:xfrm>
        <a:graphic>
          <a:graphicData uri="http://schemas.openxmlformats.org/drawingml/2006/table">
            <a:tbl>
              <a:tblPr>
                <a:tableStyleId>{616DA210-FB5B-4158-B5E0-FEB733F419BA}</a:tableStyleId>
              </a:tblPr>
              <a:tblGrid>
                <a:gridCol w="586773">
                  <a:extLst>
                    <a:ext uri="{9D8B030D-6E8A-4147-A177-3AD203B41FA5}">
                      <a16:colId xmlns:a16="http://schemas.microsoft.com/office/drawing/2014/main" val="2097309616"/>
                    </a:ext>
                  </a:extLst>
                </a:gridCol>
                <a:gridCol w="632735">
                  <a:extLst>
                    <a:ext uri="{9D8B030D-6E8A-4147-A177-3AD203B41FA5}">
                      <a16:colId xmlns:a16="http://schemas.microsoft.com/office/drawing/2014/main" val="1897950987"/>
                    </a:ext>
                  </a:extLst>
                </a:gridCol>
                <a:gridCol w="591472">
                  <a:extLst>
                    <a:ext uri="{9D8B030D-6E8A-4147-A177-3AD203B41FA5}">
                      <a16:colId xmlns:a16="http://schemas.microsoft.com/office/drawing/2014/main" val="25817168"/>
                    </a:ext>
                  </a:extLst>
                </a:gridCol>
                <a:gridCol w="581215">
                  <a:extLst>
                    <a:ext uri="{9D8B030D-6E8A-4147-A177-3AD203B41FA5}">
                      <a16:colId xmlns:a16="http://schemas.microsoft.com/office/drawing/2014/main" val="2660179775"/>
                    </a:ext>
                  </a:extLst>
                </a:gridCol>
                <a:gridCol w="586879">
                  <a:extLst>
                    <a:ext uri="{9D8B030D-6E8A-4147-A177-3AD203B41FA5}">
                      <a16:colId xmlns:a16="http://schemas.microsoft.com/office/drawing/2014/main" val="4127264957"/>
                    </a:ext>
                  </a:extLst>
                </a:gridCol>
                <a:gridCol w="640079">
                  <a:extLst>
                    <a:ext uri="{9D8B030D-6E8A-4147-A177-3AD203B41FA5}">
                      <a16:colId xmlns:a16="http://schemas.microsoft.com/office/drawing/2014/main" val="269297634"/>
                    </a:ext>
                  </a:extLst>
                </a:gridCol>
                <a:gridCol w="581215">
                  <a:extLst>
                    <a:ext uri="{9D8B030D-6E8A-4147-A177-3AD203B41FA5}">
                      <a16:colId xmlns:a16="http://schemas.microsoft.com/office/drawing/2014/main" val="270345305"/>
                    </a:ext>
                  </a:extLst>
                </a:gridCol>
                <a:gridCol w="581215">
                  <a:extLst>
                    <a:ext uri="{9D8B030D-6E8A-4147-A177-3AD203B41FA5}">
                      <a16:colId xmlns:a16="http://schemas.microsoft.com/office/drawing/2014/main" val="2880180914"/>
                    </a:ext>
                  </a:extLst>
                </a:gridCol>
                <a:gridCol w="564679">
                  <a:extLst>
                    <a:ext uri="{9D8B030D-6E8A-4147-A177-3AD203B41FA5}">
                      <a16:colId xmlns:a16="http://schemas.microsoft.com/office/drawing/2014/main" val="926341448"/>
                    </a:ext>
                  </a:extLst>
                </a:gridCol>
                <a:gridCol w="581831">
                  <a:extLst>
                    <a:ext uri="{9D8B030D-6E8A-4147-A177-3AD203B41FA5}">
                      <a16:colId xmlns:a16="http://schemas.microsoft.com/office/drawing/2014/main" val="778210961"/>
                    </a:ext>
                  </a:extLst>
                </a:gridCol>
                <a:gridCol w="604764">
                  <a:extLst>
                    <a:ext uri="{9D8B030D-6E8A-4147-A177-3AD203B41FA5}">
                      <a16:colId xmlns:a16="http://schemas.microsoft.com/office/drawing/2014/main" val="690706407"/>
                    </a:ext>
                  </a:extLst>
                </a:gridCol>
                <a:gridCol w="606760">
                  <a:extLst>
                    <a:ext uri="{9D8B030D-6E8A-4147-A177-3AD203B41FA5}">
                      <a16:colId xmlns:a16="http://schemas.microsoft.com/office/drawing/2014/main" val="4219718161"/>
                    </a:ext>
                  </a:extLst>
                </a:gridCol>
                <a:gridCol w="660571">
                  <a:extLst>
                    <a:ext uri="{9D8B030D-6E8A-4147-A177-3AD203B41FA5}">
                      <a16:colId xmlns:a16="http://schemas.microsoft.com/office/drawing/2014/main" val="3084027291"/>
                    </a:ext>
                  </a:extLst>
                </a:gridCol>
                <a:gridCol w="581215">
                  <a:extLst>
                    <a:ext uri="{9D8B030D-6E8A-4147-A177-3AD203B41FA5}">
                      <a16:colId xmlns:a16="http://schemas.microsoft.com/office/drawing/2014/main" val="2534703214"/>
                    </a:ext>
                  </a:extLst>
                </a:gridCol>
                <a:gridCol w="601187">
                  <a:extLst>
                    <a:ext uri="{9D8B030D-6E8A-4147-A177-3AD203B41FA5}">
                      <a16:colId xmlns:a16="http://schemas.microsoft.com/office/drawing/2014/main" val="4084205509"/>
                    </a:ext>
                  </a:extLst>
                </a:gridCol>
                <a:gridCol w="595422">
                  <a:extLst>
                    <a:ext uri="{9D8B030D-6E8A-4147-A177-3AD203B41FA5}">
                      <a16:colId xmlns:a16="http://schemas.microsoft.com/office/drawing/2014/main" val="3541549423"/>
                    </a:ext>
                  </a:extLst>
                </a:gridCol>
                <a:gridCol w="595422">
                  <a:extLst>
                    <a:ext uri="{9D8B030D-6E8A-4147-A177-3AD203B41FA5}">
                      <a16:colId xmlns:a16="http://schemas.microsoft.com/office/drawing/2014/main" val="3103460086"/>
                    </a:ext>
                  </a:extLst>
                </a:gridCol>
                <a:gridCol w="603082">
                  <a:extLst>
                    <a:ext uri="{9D8B030D-6E8A-4147-A177-3AD203B41FA5}">
                      <a16:colId xmlns:a16="http://schemas.microsoft.com/office/drawing/2014/main" val="1555751302"/>
                    </a:ext>
                  </a:extLst>
                </a:gridCol>
                <a:gridCol w="586793">
                  <a:extLst>
                    <a:ext uri="{9D8B030D-6E8A-4147-A177-3AD203B41FA5}">
                      <a16:colId xmlns:a16="http://schemas.microsoft.com/office/drawing/2014/main" val="336539328"/>
                    </a:ext>
                  </a:extLst>
                </a:gridCol>
                <a:gridCol w="581779">
                  <a:extLst>
                    <a:ext uri="{9D8B030D-6E8A-4147-A177-3AD203B41FA5}">
                      <a16:colId xmlns:a16="http://schemas.microsoft.com/office/drawing/2014/main" val="2449665052"/>
                    </a:ext>
                  </a:extLst>
                </a:gridCol>
                <a:gridCol w="581215">
                  <a:extLst>
                    <a:ext uri="{9D8B030D-6E8A-4147-A177-3AD203B41FA5}">
                      <a16:colId xmlns:a16="http://schemas.microsoft.com/office/drawing/2014/main" val="1110444334"/>
                    </a:ext>
                  </a:extLst>
                </a:gridCol>
                <a:gridCol w="581215">
                  <a:extLst>
                    <a:ext uri="{9D8B030D-6E8A-4147-A177-3AD203B41FA5}">
                      <a16:colId xmlns:a16="http://schemas.microsoft.com/office/drawing/2014/main" val="2415962396"/>
                    </a:ext>
                  </a:extLst>
                </a:gridCol>
                <a:gridCol w="581215">
                  <a:extLst>
                    <a:ext uri="{9D8B030D-6E8A-4147-A177-3AD203B41FA5}">
                      <a16:colId xmlns:a16="http://schemas.microsoft.com/office/drawing/2014/main" val="4032219248"/>
                    </a:ext>
                  </a:extLst>
                </a:gridCol>
                <a:gridCol w="585907">
                  <a:extLst>
                    <a:ext uri="{9D8B030D-6E8A-4147-A177-3AD203B41FA5}">
                      <a16:colId xmlns:a16="http://schemas.microsoft.com/office/drawing/2014/main" val="2850807119"/>
                    </a:ext>
                  </a:extLst>
                </a:gridCol>
                <a:gridCol w="572972">
                  <a:extLst>
                    <a:ext uri="{9D8B030D-6E8A-4147-A177-3AD203B41FA5}">
                      <a16:colId xmlns:a16="http://schemas.microsoft.com/office/drawing/2014/main" val="4189414689"/>
                    </a:ext>
                  </a:extLst>
                </a:gridCol>
                <a:gridCol w="584766">
                  <a:extLst>
                    <a:ext uri="{9D8B030D-6E8A-4147-A177-3AD203B41FA5}">
                      <a16:colId xmlns:a16="http://schemas.microsoft.com/office/drawing/2014/main" val="4076722313"/>
                    </a:ext>
                  </a:extLst>
                </a:gridCol>
                <a:gridCol w="573400">
                  <a:extLst>
                    <a:ext uri="{9D8B030D-6E8A-4147-A177-3AD203B41FA5}">
                      <a16:colId xmlns:a16="http://schemas.microsoft.com/office/drawing/2014/main" val="3854105985"/>
                    </a:ext>
                  </a:extLst>
                </a:gridCol>
                <a:gridCol w="589030">
                  <a:extLst>
                    <a:ext uri="{9D8B030D-6E8A-4147-A177-3AD203B41FA5}">
                      <a16:colId xmlns:a16="http://schemas.microsoft.com/office/drawing/2014/main" val="225721337"/>
                    </a:ext>
                  </a:extLst>
                </a:gridCol>
                <a:gridCol w="581215">
                  <a:extLst>
                    <a:ext uri="{9D8B030D-6E8A-4147-A177-3AD203B41FA5}">
                      <a16:colId xmlns:a16="http://schemas.microsoft.com/office/drawing/2014/main" val="1174727248"/>
                    </a:ext>
                  </a:extLst>
                </a:gridCol>
                <a:gridCol w="581215">
                  <a:extLst>
                    <a:ext uri="{9D8B030D-6E8A-4147-A177-3AD203B41FA5}">
                      <a16:colId xmlns:a16="http://schemas.microsoft.com/office/drawing/2014/main" val="1990923585"/>
                    </a:ext>
                  </a:extLst>
                </a:gridCol>
                <a:gridCol w="581215">
                  <a:extLst>
                    <a:ext uri="{9D8B030D-6E8A-4147-A177-3AD203B41FA5}">
                      <a16:colId xmlns:a16="http://schemas.microsoft.com/office/drawing/2014/main" val="633047365"/>
                    </a:ext>
                  </a:extLst>
                </a:gridCol>
                <a:gridCol w="581215">
                  <a:extLst>
                    <a:ext uri="{9D8B030D-6E8A-4147-A177-3AD203B41FA5}">
                      <a16:colId xmlns:a16="http://schemas.microsoft.com/office/drawing/2014/main" val="156759183"/>
                    </a:ext>
                  </a:extLst>
                </a:gridCol>
                <a:gridCol w="581215">
                  <a:extLst>
                    <a:ext uri="{9D8B030D-6E8A-4147-A177-3AD203B41FA5}">
                      <a16:colId xmlns:a16="http://schemas.microsoft.com/office/drawing/2014/main" val="2729118047"/>
                    </a:ext>
                  </a:extLst>
                </a:gridCol>
                <a:gridCol w="581215">
                  <a:extLst>
                    <a:ext uri="{9D8B030D-6E8A-4147-A177-3AD203B41FA5}">
                      <a16:colId xmlns:a16="http://schemas.microsoft.com/office/drawing/2014/main" val="2161064494"/>
                    </a:ext>
                  </a:extLst>
                </a:gridCol>
              </a:tblGrid>
              <a:tr h="164032">
                <a:tc>
                  <a:txBody>
                    <a:bodyPr/>
                    <a:lstStyle/>
                    <a:p>
                      <a:pPr algn="ctr" fontAlgn="ctr"/>
                      <a:r>
                        <a:rPr lang="en-US" altLang="ja-JP" sz="1100" u="none" strike="noStrike" dirty="0">
                          <a:solidFill>
                            <a:schemeClr val="tx1"/>
                          </a:solidFill>
                          <a:effectLst/>
                          <a:latin typeface="Meiryo UI"/>
                          <a:ea typeface="Meiryo UI"/>
                        </a:rPr>
                        <a:t>11/1</a:t>
                      </a:r>
                      <a:endParaRPr lang="en-US" altLang="ja-JP" sz="1100" b="0" i="0" u="none" strike="noStrike" dirty="0">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2</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3</a:t>
                      </a:r>
                      <a:endParaRPr lang="en-US" altLang="ja-JP" sz="1100" b="0" i="0" u="none" strike="noStrike">
                        <a:solidFill>
                          <a:schemeClr val="tx1"/>
                        </a:solidFill>
                        <a:effectLst/>
                        <a:latin typeface="Meiryo UI"/>
                        <a:ea typeface="Meiryo UI"/>
                      </a:endParaRPr>
                    </a:p>
                  </a:txBody>
                  <a:tcPr marL="0" marR="0" marT="0" marB="0" anchor="ctr">
                    <a:solidFill>
                      <a:schemeClr val="accent4">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4</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5</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6</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7</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8</a:t>
                      </a:r>
                      <a:endParaRPr lang="en-US" altLang="ja-JP" sz="11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9</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10</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11</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12</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13</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14</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15</a:t>
                      </a:r>
                      <a:endParaRPr lang="en-US" altLang="ja-JP" sz="11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16</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17</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18</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19</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20</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21</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22</a:t>
                      </a:r>
                      <a:endParaRPr lang="en-US" altLang="ja-JP" sz="11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r>
                        <a:rPr lang="en-US" altLang="ja-JP" sz="1100" u="none" strike="noStrike">
                          <a:solidFill>
                            <a:schemeClr val="tx1"/>
                          </a:solidFill>
                          <a:effectLst/>
                          <a:latin typeface="Meiryo UI"/>
                          <a:ea typeface="Meiryo UI"/>
                        </a:rPr>
                        <a:t>23</a:t>
                      </a:r>
                      <a:endParaRPr lang="en-US" altLang="ja-JP" sz="1100" b="0" i="0" u="none" strike="noStrike">
                        <a:solidFill>
                          <a:schemeClr val="tx1"/>
                        </a:solidFill>
                        <a:effectLst/>
                        <a:latin typeface="Meiryo UI"/>
                        <a:ea typeface="Meiryo UI"/>
                      </a:endParaRPr>
                    </a:p>
                  </a:txBody>
                  <a:tcPr marL="0" marR="0" marT="0" marB="0" anchor="ctr">
                    <a:solidFill>
                      <a:schemeClr val="accent4">
                        <a:lumMod val="20000"/>
                        <a:lumOff val="80000"/>
                      </a:schemeClr>
                    </a:solidFill>
                  </a:tcPr>
                </a:tc>
                <a:tc>
                  <a:txBody>
                    <a:bodyPr/>
                    <a:lstStyle/>
                    <a:p>
                      <a:pPr algn="ctr" fontAlgn="ctr"/>
                      <a:r>
                        <a:rPr lang="en-US" altLang="ja-JP" sz="1100" u="none" strike="noStrike">
                          <a:solidFill>
                            <a:schemeClr val="tx1"/>
                          </a:solidFill>
                          <a:effectLst/>
                          <a:latin typeface="Meiryo UI"/>
                          <a:ea typeface="Meiryo UI"/>
                        </a:rPr>
                        <a:t>24</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25</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26</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27</a:t>
                      </a:r>
                      <a:endParaRPr lang="en-US" altLang="ja-JP" sz="1100" b="0" i="0" u="none" strike="noStrike">
                        <a:solidFill>
                          <a:schemeClr val="tx1"/>
                        </a:solidFill>
                        <a:effectLst/>
                        <a:latin typeface="Meiryo UI"/>
                        <a:ea typeface="Meiryo UI"/>
                      </a:endParaRPr>
                    </a:p>
                  </a:txBody>
                  <a:tcPr marL="0" marR="0" marT="0" marB="0" anchor="ctr">
                    <a:noFill/>
                  </a:tcPr>
                </a:tc>
                <a:tc>
                  <a:txBody>
                    <a:bodyPr/>
                    <a:lstStyle/>
                    <a:p>
                      <a:pPr algn="ctr" fontAlgn="ctr"/>
                      <a:r>
                        <a:rPr lang="en-US" altLang="ja-JP" sz="1100" u="none" strike="noStrike">
                          <a:solidFill>
                            <a:schemeClr val="tx1"/>
                          </a:solidFill>
                          <a:effectLst/>
                          <a:latin typeface="Meiryo UI"/>
                          <a:ea typeface="Meiryo UI"/>
                        </a:rPr>
                        <a:t>28</a:t>
                      </a:r>
                      <a:endParaRPr lang="en-US" altLang="ja-JP" sz="11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r>
                        <a:rPr lang="en-US" altLang="ja-JP" sz="1100" b="0" i="0" u="none" strike="noStrike">
                          <a:solidFill>
                            <a:schemeClr val="tx1"/>
                          </a:solidFill>
                          <a:effectLst/>
                          <a:latin typeface="Meiryo UI"/>
                          <a:ea typeface="Meiryo UI"/>
                        </a:rPr>
                        <a:t>29</a:t>
                      </a:r>
                    </a:p>
                  </a:txBody>
                  <a:tcPr marL="0" marR="0" marT="0" marB="0" anchor="ctr">
                    <a:solidFill>
                      <a:srgbClr val="FFE1E1"/>
                    </a:solidFill>
                  </a:tcPr>
                </a:tc>
                <a:tc>
                  <a:txBody>
                    <a:bodyPr/>
                    <a:lstStyle/>
                    <a:p>
                      <a:pPr algn="ctr" fontAlgn="ctr"/>
                      <a:r>
                        <a:rPr lang="en-US" altLang="ja-JP" sz="1100" b="0" i="0" u="none" strike="noStrike">
                          <a:solidFill>
                            <a:schemeClr val="tx1"/>
                          </a:solidFill>
                          <a:effectLst/>
                          <a:latin typeface="Meiryo UI"/>
                          <a:ea typeface="Meiryo UI"/>
                        </a:rPr>
                        <a:t>30</a:t>
                      </a:r>
                    </a:p>
                  </a:txBody>
                  <a:tcPr marL="0" marR="0" marT="0" marB="0" anchor="ctr">
                    <a:noFill/>
                  </a:tcPr>
                </a:tc>
                <a:tc>
                  <a:txBody>
                    <a:bodyPr/>
                    <a:lstStyle/>
                    <a:p>
                      <a:pPr algn="ctr" fontAlgn="ctr"/>
                      <a:r>
                        <a:rPr lang="en-US" altLang="ja-JP" sz="1100" b="0" i="0" u="none" strike="noStrike">
                          <a:solidFill>
                            <a:schemeClr val="tx1"/>
                          </a:solidFill>
                          <a:effectLst/>
                          <a:latin typeface="Meiryo UI"/>
                          <a:ea typeface="Meiryo UI"/>
                        </a:rPr>
                        <a:t>12/1</a:t>
                      </a:r>
                    </a:p>
                  </a:txBody>
                  <a:tcPr marL="0" marR="0" marT="0" marB="0" anchor="ctr">
                    <a:noFill/>
                  </a:tcPr>
                </a:tc>
                <a:tc>
                  <a:txBody>
                    <a:bodyPr/>
                    <a:lstStyle/>
                    <a:p>
                      <a:pPr algn="ctr" fontAlgn="ctr"/>
                      <a:r>
                        <a:rPr lang="en-US" altLang="ja-JP" sz="1100" b="0" i="0" u="none" strike="noStrike">
                          <a:solidFill>
                            <a:schemeClr val="tx1"/>
                          </a:solidFill>
                          <a:effectLst/>
                          <a:latin typeface="Meiryo UI"/>
                          <a:ea typeface="Meiryo UI"/>
                        </a:rPr>
                        <a:t>2</a:t>
                      </a:r>
                    </a:p>
                  </a:txBody>
                  <a:tcPr marL="0" marR="0" marT="0" marB="0" anchor="ctr">
                    <a:noFill/>
                  </a:tcPr>
                </a:tc>
                <a:tc>
                  <a:txBody>
                    <a:bodyPr/>
                    <a:lstStyle/>
                    <a:p>
                      <a:pPr algn="ctr" fontAlgn="ctr"/>
                      <a:r>
                        <a:rPr lang="en-US" altLang="ja-JP" sz="1100" b="0" i="0" u="none" strike="noStrike">
                          <a:solidFill>
                            <a:schemeClr val="tx1"/>
                          </a:solidFill>
                          <a:effectLst/>
                          <a:latin typeface="Meiryo UI"/>
                          <a:ea typeface="Meiryo UI"/>
                        </a:rPr>
                        <a:t>3</a:t>
                      </a:r>
                    </a:p>
                  </a:txBody>
                  <a:tcPr marL="0" marR="0" marT="0" marB="0" anchor="ctr">
                    <a:noFill/>
                  </a:tcPr>
                </a:tc>
                <a:tc>
                  <a:txBody>
                    <a:bodyPr/>
                    <a:lstStyle/>
                    <a:p>
                      <a:pPr algn="ctr" fontAlgn="ctr"/>
                      <a:r>
                        <a:rPr lang="en-US" altLang="ja-JP" sz="1100" b="0" i="0" u="none" strike="noStrike">
                          <a:solidFill>
                            <a:schemeClr val="tx1"/>
                          </a:solidFill>
                          <a:effectLst/>
                          <a:latin typeface="Meiryo UI"/>
                          <a:ea typeface="Meiryo UI"/>
                        </a:rPr>
                        <a:t>4</a:t>
                      </a:r>
                    </a:p>
                  </a:txBody>
                  <a:tcPr marL="0" marR="0" marT="0" marB="0" anchor="ctr">
                    <a:noFill/>
                  </a:tcPr>
                </a:tc>
                <a:extLst>
                  <a:ext uri="{0D108BD9-81ED-4DB2-BD59-A6C34878D82A}">
                    <a16:rowId xmlns:a16="http://schemas.microsoft.com/office/drawing/2014/main" val="3142837625"/>
                  </a:ext>
                </a:extLst>
              </a:tr>
              <a:tr h="230646">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solidFill>
                      <a:schemeClr val="accent4">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endParaRPr lang="en-US" altLang="ja-JP"/>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endParaRPr lang="en-US" altLang="ja-JP"/>
                    </a:p>
                  </a:txBody>
                  <a:tcPr marL="0" marR="0" marT="0" marB="0" anchor="ctr">
                    <a:solidFill>
                      <a:schemeClr val="accent4">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火</a:t>
                      </a:r>
                      <a:endParaRPr lang="en-US" altLang="ja-JP"/>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土</a:t>
                      </a: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日</a:t>
                      </a:r>
                    </a:p>
                  </a:txBody>
                  <a:tcPr marL="0" marR="0" marT="0" marB="0" anchor="ctr">
                    <a:solidFill>
                      <a:srgbClr val="FFE1E1"/>
                    </a:solidFill>
                  </a:tcPr>
                </a:tc>
                <a:tc>
                  <a:txBody>
                    <a:bodyPr/>
                    <a:lstStyle/>
                    <a:p>
                      <a:pPr algn="ctr" fontAlgn="ctr"/>
                      <a:r>
                        <a:rPr lang="ja-JP" altLang="en-US" sz="900" b="0" i="0" u="none" strike="noStrike">
                          <a:solidFill>
                            <a:schemeClr val="tx1"/>
                          </a:solidFill>
                          <a:effectLst/>
                          <a:latin typeface="Meiryo UI"/>
                          <a:ea typeface="Meiryo UI"/>
                        </a:rPr>
                        <a:t>月</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火</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水</a:t>
                      </a:r>
                    </a:p>
                  </a:txBody>
                  <a:tcPr marL="0" marR="0" marT="0" marB="0" anchor="ctr">
                    <a:noFill/>
                  </a:tcPr>
                </a:tc>
                <a:tc>
                  <a:txBody>
                    <a:bodyPr/>
                    <a:lstStyle/>
                    <a:p>
                      <a:pPr algn="ctr" fontAlgn="b"/>
                      <a:r>
                        <a:rPr lang="ja-JP" altLang="en-US" sz="900" b="0" i="0" u="none" strike="noStrike">
                          <a:solidFill>
                            <a:schemeClr val="tx1"/>
                          </a:solidFill>
                          <a:effectLst/>
                          <a:latin typeface="Meiryo UI"/>
                          <a:ea typeface="Meiryo UI"/>
                        </a:rPr>
                        <a:t>木</a:t>
                      </a: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金</a:t>
                      </a:r>
                    </a:p>
                  </a:txBody>
                  <a:tcPr marL="0" marR="0" marT="0" marB="0" anchor="ctr">
                    <a:noFill/>
                  </a:tcPr>
                </a:tc>
                <a:extLst>
                  <a:ext uri="{0D108BD9-81ED-4DB2-BD59-A6C34878D82A}">
                    <a16:rowId xmlns:a16="http://schemas.microsoft.com/office/drawing/2014/main" val="1963986706"/>
                  </a:ext>
                </a:extLst>
              </a:tr>
              <a:tr h="356634">
                <a:tc>
                  <a:txBody>
                    <a:bodyPr/>
                    <a:lstStyle/>
                    <a:p>
                      <a:pPr algn="l" fontAlgn="b"/>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b">
                    <a:solidFill>
                      <a:srgbClr val="FFE1E1"/>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4">
                        <a:lumMod val="20000"/>
                        <a:lumOff val="80000"/>
                      </a:schemeClr>
                    </a:solidFill>
                  </a:tcPr>
                </a:tc>
                <a:tc>
                  <a:txBody>
                    <a:bodyPr/>
                    <a:lstStyle/>
                    <a:p>
                      <a:pPr algn="l" fontAlgn="b"/>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b">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solidFill>
                      <a:srgbClr val="FFE1E1"/>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4">
                        <a:lumMod val="20000"/>
                        <a:lumOff val="80000"/>
                      </a:schemeClr>
                    </a:solid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anchor="ctr">
                    <a:solidFill>
                      <a:schemeClr val="accent1">
                        <a:lumMod val="20000"/>
                        <a:lumOff val="80000"/>
                      </a:schemeClr>
                    </a:solid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algn="l" fontAlgn="b"/>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b">
                    <a:noFill/>
                  </a:tcPr>
                </a:tc>
                <a:tc>
                  <a:txBody>
                    <a:bodyPr/>
                    <a:lstStyle/>
                    <a:p>
                      <a:pPr algn="l" fontAlgn="b"/>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b">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ctr" fontAlgn="ct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algn="l" fontAlgn="b"/>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b">
                    <a:noFill/>
                  </a:tcPr>
                </a:tc>
                <a:extLst>
                  <a:ext uri="{0D108BD9-81ED-4DB2-BD59-A6C34878D82A}">
                    <a16:rowId xmlns:a16="http://schemas.microsoft.com/office/drawing/2014/main" val="970520599"/>
                  </a:ext>
                </a:extLst>
              </a:tr>
              <a:tr h="96061">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先勝</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4">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先負</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先勝</a:t>
                      </a: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仏滅</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先勝</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先負</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先勝</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友引</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先負</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a:ea typeface="Meiryo UI"/>
                        </a:rPr>
                        <a:t>大安</a:t>
                      </a:r>
                      <a:endParaRPr lang="en-US" altLang="ja-JP"/>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a:ea typeface="Meiryo UI"/>
                        </a:rPr>
                        <a:t>赤口</a:t>
                      </a:r>
                      <a:endParaRPr lang="en-US" altLang="ja-JP"/>
                    </a:p>
                  </a:txBody>
                  <a:tcPr marL="0" marR="0" marT="0" marB="0" anchor="ctr">
                    <a:solidFill>
                      <a:schemeClr val="accent4">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a:ea typeface="Meiryo UI"/>
                        </a:rPr>
                        <a:t>先勝</a:t>
                      </a:r>
                      <a:endParaRPr lang="ja-JP" altLang="en-US" sz="900" b="0" i="0" u="none" strike="noStrike">
                        <a:solidFill>
                          <a:schemeClr val="tx1"/>
                        </a:solidFill>
                        <a:effectLst/>
                        <a:latin typeface="Meiryo UI"/>
                        <a:ea typeface="Meiryo UI"/>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友引</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先負</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大安</a:t>
                      </a:r>
                    </a:p>
                  </a:txBody>
                  <a:tcPr marL="0" marR="0" marT="0" marB="0" anchor="ctr">
                    <a:solidFill>
                      <a:schemeClr val="accent1">
                        <a:lumMod val="20000"/>
                        <a:lumOff val="80000"/>
                      </a:schemeClr>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赤口</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solidFill>
                      <a:srgbClr val="FFE1E1"/>
                    </a:solid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先勝</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友引</a:t>
                      </a: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先負</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u="none" strike="noStrike">
                          <a:solidFill>
                            <a:schemeClr val="tx1"/>
                          </a:solidFill>
                          <a:effectLst/>
                          <a:latin typeface="Meiryo UI" panose="020B0604030504040204" pitchFamily="50" charset="-128"/>
                          <a:ea typeface="Meiryo UI" panose="020B0604030504040204" pitchFamily="50" charset="-128"/>
                        </a:rPr>
                        <a:t>仏滅</a:t>
                      </a:r>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noFill/>
                  </a:tcPr>
                </a:tc>
                <a:tc>
                  <a:txBody>
                    <a:bodyPr/>
                    <a:lstStyle/>
                    <a:p>
                      <a:pPr marL="0" marR="0" lvl="0" indent="0" algn="ctr" defTabSz="2045330" rtl="0" eaLnBrk="1" fontAlgn="ctr" latinLnBrk="0" hangingPunct="1">
                        <a:lnSpc>
                          <a:spcPct val="100000"/>
                        </a:lnSpc>
                        <a:spcBef>
                          <a:spcPts val="0"/>
                        </a:spcBef>
                        <a:spcAft>
                          <a:spcPts val="0"/>
                        </a:spcAft>
                        <a:buClrTx/>
                        <a:buSzTx/>
                        <a:buFontTx/>
                        <a:buNone/>
                        <a:tabLst/>
                        <a:defRPr/>
                      </a:pPr>
                      <a:r>
                        <a:rPr lang="ja-JP" altLang="en-US" sz="900" b="0" i="0" u="none" strike="noStrike">
                          <a:solidFill>
                            <a:schemeClr val="tx1"/>
                          </a:solidFill>
                          <a:effectLst/>
                          <a:latin typeface="Meiryo UI" panose="020B0604030504040204" pitchFamily="50" charset="-128"/>
                          <a:ea typeface="Meiryo UI" panose="020B0604030504040204" pitchFamily="50" charset="-128"/>
                        </a:rPr>
                        <a:t>大安</a:t>
                      </a:r>
                    </a:p>
                  </a:txBody>
                  <a:tcPr marL="0" marR="0" marT="0" marB="0" anchor="ctr">
                    <a:noFill/>
                  </a:tcPr>
                </a:tc>
                <a:extLst>
                  <a:ext uri="{0D108BD9-81ED-4DB2-BD59-A6C34878D82A}">
                    <a16:rowId xmlns:a16="http://schemas.microsoft.com/office/drawing/2014/main" val="3067050790"/>
                  </a:ext>
                </a:extLst>
              </a:tr>
              <a:tr h="2145832">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100" u="none" strike="noStrike">
                          <a:solidFill>
                            <a:schemeClr val="tx1"/>
                          </a:solidFill>
                          <a:effectLst/>
                          <a:latin typeface="Meiryo UI"/>
                          <a:ea typeface="Meiryo UI"/>
                        </a:rPr>
                        <a:t>本格焼酎＆泡盛の日</a:t>
                      </a:r>
                      <a:endParaRPr lang="en-US" altLang="ja-JP" sz="1100" u="none" strike="noStrike">
                        <a:solidFill>
                          <a:schemeClr val="tx1"/>
                        </a:solidFill>
                        <a:effectLst/>
                        <a:latin typeface="Meiryo UI"/>
                        <a:ea typeface="Meiryo UI"/>
                      </a:endParaRPr>
                    </a:p>
                  </a:txBody>
                  <a:tcPr marL="45720" marR="45720" vert="eaVert" anchor="ctr">
                    <a:solidFill>
                      <a:srgbClr val="FFE1E1"/>
                    </a:solidFill>
                  </a:tcPr>
                </a:tc>
                <a:tc>
                  <a:txBody>
                    <a:bodyPr/>
                    <a:lstStyle/>
                    <a:p>
                      <a:pPr algn="l" fontAlgn="auto"/>
                      <a:r>
                        <a:rPr lang="ja-JP" altLang="en-US" sz="1100" u="none" strike="noStrike">
                          <a:solidFill>
                            <a:schemeClr val="tx1"/>
                          </a:solidFill>
                          <a:effectLst/>
                          <a:latin typeface="Meiryo UI"/>
                          <a:ea typeface="Meiryo UI"/>
                        </a:rPr>
                        <a:t>タイツの日</a:t>
                      </a:r>
                      <a:endParaRPr lang="en-US" altLang="ja-JP" sz="1100" u="none" strike="noStrike">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a:solidFill>
                            <a:schemeClr val="tx1"/>
                          </a:solidFill>
                          <a:effectLst/>
                          <a:latin typeface="Meiryo UI"/>
                          <a:ea typeface="Meiryo UI"/>
                        </a:rPr>
                        <a:t>文化の日</a:t>
                      </a:r>
                      <a:endParaRPr lang="en-US" altLang="ja-JP" sz="1100" u="none" strike="noStrike">
                        <a:solidFill>
                          <a:schemeClr val="tx1"/>
                        </a:solidFill>
                        <a:effectLst/>
                        <a:latin typeface="Meiryo UI"/>
                        <a:ea typeface="Meiryo UI"/>
                      </a:endParaRPr>
                    </a:p>
                  </a:txBody>
                  <a:tcPr marL="45720" marR="45720" vert="eaVert" anchor="ctr">
                    <a:solidFill>
                      <a:schemeClr val="accent4">
                        <a:lumMod val="20000"/>
                        <a:lumOff val="80000"/>
                      </a:schemeClr>
                    </a:solidFill>
                  </a:tcPr>
                </a:tc>
                <a:tc>
                  <a:txBody>
                    <a:bodyPr/>
                    <a:lstStyle/>
                    <a:p>
                      <a:pPr algn="l" fontAlgn="auto"/>
                      <a:r>
                        <a:rPr lang="ja-JP" altLang="en-US" sz="1100" u="none" strike="noStrike">
                          <a:solidFill>
                            <a:schemeClr val="tx1"/>
                          </a:solidFill>
                          <a:effectLst/>
                          <a:latin typeface="Meiryo UI"/>
                          <a:ea typeface="Meiryo UI"/>
                        </a:rPr>
                        <a:t>教育・文化週間</a:t>
                      </a:r>
                      <a:endParaRPr lang="en-US" altLang="ja-JP" sz="1100" u="none" strike="noStrike">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100" u="none" strike="noStrike" kern="1200">
                          <a:solidFill>
                            <a:schemeClr val="tx1"/>
                          </a:solidFill>
                          <a:effectLst/>
                          <a:latin typeface="Meiryo UI"/>
                          <a:ea typeface="Meiryo UI"/>
                          <a:cs typeface="+mn-cs"/>
                        </a:rPr>
                        <a:t>いいりんごの日</a:t>
                      </a:r>
                      <a:endParaRPr kumimoji="1" lang="en-US" altLang="ja-JP"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lvl="0" algn="l">
                        <a:buNone/>
                      </a:pPr>
                      <a:r>
                        <a:rPr lang="ja-JP" altLang="en-US" sz="1100" b="0" i="0" u="none" strike="noStrike" kern="1200" noProof="0">
                          <a:solidFill>
                            <a:schemeClr val="tx1"/>
                          </a:solidFill>
                          <a:effectLst/>
                          <a:latin typeface="Meiryo UI"/>
                          <a:ea typeface="Meiryo UI"/>
                        </a:rPr>
                        <a:t>全国とうふ祭り</a:t>
                      </a:r>
                      <a:endParaRPr kumimoji="1" lang="en-US" altLang="ja-JP"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lvl="0" algn="l">
                        <a:buNone/>
                      </a:pPr>
                      <a:r>
                        <a:rPr kumimoji="1" lang="ja-JP" altLang="en-US" sz="1100" b="0" i="0" u="none" strike="noStrike" kern="1200" noProof="0">
                          <a:solidFill>
                            <a:schemeClr val="tx1"/>
                          </a:solidFill>
                          <a:effectLst/>
                          <a:latin typeface="Meiryo UI"/>
                          <a:ea typeface="Meiryo UI"/>
                          <a:cs typeface="+mn-cs"/>
                        </a:rPr>
                        <a:t>立冬</a:t>
                      </a:r>
                      <a:endParaRPr kumimoji="1" lang="en-US" altLang="ja-JP" sz="1100" u="none" strike="noStrike" kern="1200">
                        <a:solidFill>
                          <a:schemeClr val="tx1"/>
                        </a:solidFill>
                        <a:effectLst/>
                        <a:latin typeface="Meiryo UI"/>
                        <a:ea typeface="Meiryo UI"/>
                        <a:cs typeface="+mn-cs"/>
                      </a:endParaRPr>
                    </a:p>
                  </a:txBody>
                  <a:tcPr marL="45720" marR="45720" vert="eaVert" anchor="ctr">
                    <a:solidFill>
                      <a:schemeClr val="accent1">
                        <a:lumMod val="20000"/>
                        <a:lumOff val="80000"/>
                      </a:schemeClr>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いいお肌の日</a:t>
                      </a:r>
                    </a:p>
                  </a:txBody>
                  <a:tcPr marL="45720" marR="45720" vert="eaVert" anchor="ctr">
                    <a:solidFill>
                      <a:srgbClr val="FFE1E1"/>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換気の日</a:t>
                      </a: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ハンドクリームの日</a:t>
                      </a:r>
                      <a:endParaRPr kumimoji="1" lang="en-US" altLang="ja-JP"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めんの日</a:t>
                      </a:r>
                      <a:endParaRPr kumimoji="1" lang="en-US" altLang="ja-JP"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洋服記念日</a:t>
                      </a: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チーかまの日</a:t>
                      </a: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アンチエイジングの日</a:t>
                      </a:r>
                    </a:p>
                  </a:txBody>
                  <a:tcPr marL="45720" marR="45720" vert="eaVert" anchor="ctr">
                    <a:solidFill>
                      <a:schemeClr val="accent1">
                        <a:lumMod val="20000"/>
                        <a:lumOff val="80000"/>
                      </a:schemeClr>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七五三</a:t>
                      </a:r>
                      <a:endParaRPr kumimoji="1" lang="en-US" altLang="ja-JP" sz="1100" u="none" strike="noStrike" kern="1200">
                        <a:solidFill>
                          <a:schemeClr val="tx1"/>
                        </a:solidFill>
                        <a:effectLst/>
                        <a:latin typeface="Meiryo UI"/>
                        <a:ea typeface="Meiryo UI"/>
                        <a:cs typeface="+mn-cs"/>
                      </a:endParaRPr>
                    </a:p>
                  </a:txBody>
                  <a:tcPr marL="45720" marR="45720" vert="eaVert" anchor="ctr">
                    <a:solidFill>
                      <a:srgbClr val="FFE1E1"/>
                    </a:solid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rPr>
                        <a:t>自然薯（じねんじょ）の日</a:t>
                      </a:r>
                      <a:endParaRPr kumimoji="1" lang="en-US" altLang="ja-JP" sz="1100" u="none" strike="noStrike" kern="120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100" b="0" i="0" u="none" strike="noStrike" kern="1200" noProof="0">
                          <a:solidFill>
                            <a:schemeClr val="tx1"/>
                          </a:solidFill>
                          <a:effectLst/>
                          <a:latin typeface="Meiryo UI"/>
                          <a:ea typeface="Meiryo UI"/>
                          <a:cs typeface="+mn-cs"/>
                        </a:rPr>
                        <a:t>レンコンの日</a:t>
                      </a:r>
                      <a:endParaRPr kumimoji="1" lang="ja-JP" altLang="en-US"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lvl="0" algn="l">
                        <a:buNone/>
                      </a:pPr>
                      <a:r>
                        <a:rPr lang="ja-JP" altLang="en-US" sz="1100" b="0" i="0" u="none" strike="noStrike" kern="1200" noProof="0">
                          <a:solidFill>
                            <a:schemeClr val="tx1"/>
                          </a:solidFill>
                          <a:effectLst/>
                          <a:latin typeface="Meiryo UI"/>
                          <a:ea typeface="Meiryo UI"/>
                        </a:rPr>
                        <a:t>雪見だいふくの日</a:t>
                      </a:r>
                      <a:endParaRPr kumimoji="1" lang="ja-JP" altLang="en-US"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lvl="0" algn="l">
                        <a:buNone/>
                      </a:pPr>
                      <a:r>
                        <a:rPr lang="ja-JP" altLang="en-US" sz="1100" b="0" i="0" u="none" strike="noStrike" kern="1200" noProof="0">
                          <a:solidFill>
                            <a:schemeClr val="tx1"/>
                          </a:solidFill>
                          <a:effectLst/>
                          <a:latin typeface="Meiryo UI"/>
                          <a:ea typeface="Meiryo UI"/>
                        </a:rPr>
                        <a:t>ボージョレ・ヌーボー解禁</a:t>
                      </a:r>
                      <a:endParaRPr kumimoji="1" lang="ja-JP" altLang="en-US" sz="1100" u="none" strike="noStrike" kern="120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ピザの日</a:t>
                      </a: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rPr>
                        <a:t>フライドチキンの日</a:t>
                      </a:r>
                    </a:p>
                  </a:txBody>
                  <a:tcPr marL="45720" marR="45720" vert="eaVert" anchor="ctr">
                    <a:solidFill>
                      <a:schemeClr val="accent1">
                        <a:lumMod val="20000"/>
                        <a:lumOff val="80000"/>
                      </a:schemeClr>
                    </a:solidFill>
                  </a:tcPr>
                </a:tc>
                <a:tc>
                  <a:txBody>
                    <a:bodyPr/>
                    <a:lstStyle/>
                    <a:p>
                      <a:pPr marL="0" marR="0" lvl="0" indent="0" algn="l" defTabSz="2045330" rtl="0" eaLnBrk="1" fontAlgn="b" latinLnBrk="0" hangingPunct="1">
                        <a:lnSpc>
                          <a:spcPct val="100000"/>
                        </a:lnSpc>
                        <a:spcBef>
                          <a:spcPts val="0"/>
                        </a:spcBef>
                        <a:spcAft>
                          <a:spcPts val="0"/>
                        </a:spcAft>
                        <a:buClrTx/>
                        <a:buSzTx/>
                        <a:buFontTx/>
                        <a:buNone/>
                        <a:tabLst/>
                        <a:defRPr/>
                      </a:pPr>
                      <a:r>
                        <a:rPr lang="ja-JP" altLang="en-US" sz="1100" u="none" strike="noStrike" kern="1200">
                          <a:solidFill>
                            <a:schemeClr val="tx1"/>
                          </a:solidFill>
                          <a:effectLst/>
                          <a:latin typeface="Meiryo UI"/>
                          <a:ea typeface="Meiryo UI"/>
                          <a:cs typeface="+mn-cs"/>
                        </a:rPr>
                        <a:t>小雪（しょうせつ）</a:t>
                      </a:r>
                      <a:endParaRPr kumimoji="1" lang="en-US" altLang="ja-JP" sz="1100" u="none" strike="noStrike" kern="1200">
                        <a:solidFill>
                          <a:schemeClr val="tx1"/>
                        </a:solidFill>
                        <a:effectLst/>
                        <a:latin typeface="Meiryo UI"/>
                        <a:ea typeface="Meiryo UI"/>
                        <a:cs typeface="+mn-cs"/>
                      </a:endParaRPr>
                    </a:p>
                  </a:txBody>
                  <a:tcPr marL="45720" marR="45720" vert="eaVert" anchor="ctr">
                    <a:solidFill>
                      <a:srgbClr val="FFE1E1"/>
                    </a:solidFill>
                  </a:tcPr>
                </a:tc>
                <a:tc>
                  <a:txBody>
                    <a:bodyPr/>
                    <a:lstStyle/>
                    <a:p>
                      <a:pPr marL="0" algn="l" defTabSz="2045330" rtl="0" eaLnBrk="1" fontAlgn="b" latinLnBrk="0" hangingPunct="1"/>
                      <a:r>
                        <a:rPr lang="ja-JP" altLang="en-US" sz="1100" u="none" strike="noStrike" kern="1200">
                          <a:solidFill>
                            <a:schemeClr val="tx1"/>
                          </a:solidFill>
                          <a:effectLst/>
                          <a:latin typeface="Meiryo UI"/>
                          <a:ea typeface="Meiryo UI"/>
                          <a:cs typeface="+mn-cs"/>
                        </a:rPr>
                        <a:t>勤労感謝の日</a:t>
                      </a:r>
                      <a:endParaRPr kumimoji="1" lang="en-US" altLang="ja-JP" sz="1100" u="none" strike="noStrike" kern="1200">
                        <a:solidFill>
                          <a:schemeClr val="tx1"/>
                        </a:solidFill>
                        <a:effectLst/>
                        <a:latin typeface="Meiryo UI"/>
                        <a:ea typeface="Meiryo UI"/>
                        <a:cs typeface="+mn-cs"/>
                      </a:endParaRPr>
                    </a:p>
                  </a:txBody>
                  <a:tcPr marL="45720" marR="45720" vert="eaVert" anchor="ctr">
                    <a:solidFill>
                      <a:schemeClr val="accent4">
                        <a:lumMod val="20000"/>
                        <a:lumOff val="80000"/>
                      </a:schemeClr>
                    </a:solidFill>
                  </a:tcPr>
                </a:tc>
                <a:tc>
                  <a:txBody>
                    <a:bodyPr/>
                    <a:lstStyle/>
                    <a:p>
                      <a:pPr marL="0" algn="l" defTabSz="2045330" rtl="0" eaLnBrk="1" fontAlgn="b" latinLnBrk="0" hangingPunct="1"/>
                      <a:r>
                        <a:rPr lang="ja-JP" altLang="en-US" sz="1100" u="none" strike="noStrike" kern="1200">
                          <a:solidFill>
                            <a:schemeClr val="tx1"/>
                          </a:solidFill>
                          <a:effectLst/>
                          <a:latin typeface="Meiryo UI"/>
                          <a:ea typeface="Meiryo UI"/>
                          <a:cs typeface="+mn-cs"/>
                        </a:rPr>
                        <a:t>和食の日</a:t>
                      </a:r>
                      <a:endPar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a:ea typeface="Meiryo UI"/>
                          <a:cs typeface="+mn-cs"/>
                        </a:rPr>
                        <a:t>いいえがおの日</a:t>
                      </a:r>
                      <a:endParaRPr kumimoji="1" lang="en-US" altLang="ja-JP" sz="11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algn="l" defTabSz="2045330" rtl="0" eaLnBrk="1" fontAlgn="b" latinLnBrk="0" hangingPunct="1"/>
                      <a:r>
                        <a:rPr kumimoji="1" lang="ja-JP" altLang="en-US" sz="1100" u="none" strike="noStrike" kern="1200">
                          <a:solidFill>
                            <a:schemeClr val="tx1"/>
                          </a:solidFill>
                          <a:effectLst/>
                          <a:latin typeface="Meiryo UI" panose="020B0604030504040204" pitchFamily="50" charset="-128"/>
                          <a:ea typeface="Meiryo UI" panose="020B0604030504040204" pitchFamily="50" charset="-128"/>
                          <a:cs typeface="+mn-cs"/>
                        </a:rPr>
                        <a:t>いい風呂の日</a:t>
                      </a:r>
                    </a:p>
                  </a:txBody>
                  <a:tcPr marL="45720" marR="45720" vert="eaVert" anchor="ctr">
                    <a:noFill/>
                  </a:tcPr>
                </a:tc>
                <a:tc>
                  <a:txBody>
                    <a:bodyPr/>
                    <a:lstStyle/>
                    <a:p>
                      <a:pPr algn="l" fontAlgn="auto"/>
                      <a:r>
                        <a:rPr lang="ja-JP" altLang="en-US" sz="1100" b="0" i="0" u="none" strike="noStrike">
                          <a:solidFill>
                            <a:schemeClr val="tx1"/>
                          </a:solidFill>
                          <a:effectLst/>
                          <a:latin typeface="Meiryo UI"/>
                          <a:ea typeface="Meiryo UI"/>
                        </a:rPr>
                        <a:t>いい鮒の日</a:t>
                      </a:r>
                      <a:endParaRPr lang="en-US" altLang="ja-JP" sz="1100" b="0" i="0" u="none" strike="noStrike">
                        <a:solidFill>
                          <a:schemeClr val="tx1"/>
                        </a:solidFill>
                        <a:effectLst/>
                        <a:latin typeface="Meiryo UI"/>
                        <a:ea typeface="Meiryo UI"/>
                      </a:endParaRPr>
                    </a:p>
                  </a:txBody>
                  <a:tcPr marL="45720" marR="45720" vert="eaVert" anchor="ctr">
                    <a:noFill/>
                  </a:tcPr>
                </a:tc>
                <a:tc>
                  <a:txBody>
                    <a:bodyPr/>
                    <a:lstStyle/>
                    <a:p>
                      <a:pPr algn="l" fontAlgn="auto"/>
                      <a:r>
                        <a:rPr lang="ja-JP" altLang="en-US" sz="1100" u="none" strike="noStrike">
                          <a:solidFill>
                            <a:schemeClr val="tx1"/>
                          </a:solidFill>
                          <a:effectLst/>
                          <a:latin typeface="Meiryo UI"/>
                          <a:ea typeface="Meiryo UI"/>
                        </a:rPr>
                        <a:t>フランスパンの日</a:t>
                      </a:r>
                      <a:endParaRPr lang="en-US" altLang="ja-JP" sz="1100" u="none" strike="noStrike">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algn="l" fontAlgn="auto"/>
                      <a:r>
                        <a:rPr lang="ja-JP" altLang="en-US" sz="1100" u="none" strike="noStrike">
                          <a:solidFill>
                            <a:schemeClr val="tx1"/>
                          </a:solidFill>
                          <a:effectLst/>
                          <a:latin typeface="Meiryo UI"/>
                          <a:ea typeface="Meiryo UI"/>
                        </a:rPr>
                        <a:t>いい肉の日</a:t>
                      </a:r>
                      <a:endParaRPr lang="en-US" altLang="ja-JP" sz="1100" u="none" strike="noStrike">
                        <a:solidFill>
                          <a:schemeClr val="tx1"/>
                        </a:solidFill>
                        <a:effectLst/>
                        <a:latin typeface="Meiryo UI"/>
                        <a:ea typeface="Meiryo UI"/>
                      </a:endParaRPr>
                    </a:p>
                  </a:txBody>
                  <a:tcPr marL="45720" marR="45720" vert="eaVert" anchor="ctr">
                    <a:solidFill>
                      <a:srgbClr val="FFE1E1"/>
                    </a:solidFill>
                  </a:tcPr>
                </a:tc>
                <a:tc>
                  <a:txBody>
                    <a:bodyPr/>
                    <a:lstStyle/>
                    <a:p>
                      <a:pPr algn="l" fontAlgn="auto"/>
                      <a:r>
                        <a:rPr lang="ja-JP" altLang="en-US" sz="1100" u="none" strike="noStrike">
                          <a:solidFill>
                            <a:schemeClr val="tx1"/>
                          </a:solidFill>
                          <a:effectLst/>
                          <a:latin typeface="Meiryo UI"/>
                          <a:ea typeface="Meiryo UI"/>
                        </a:rPr>
                        <a:t>本みりんの日</a:t>
                      </a:r>
                      <a:endParaRPr lang="en-US" altLang="ja-JP" sz="110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100" u="none" strike="noStrike">
                          <a:solidFill>
                            <a:schemeClr val="tx1"/>
                          </a:solidFill>
                          <a:effectLst/>
                          <a:latin typeface="Meiryo UI"/>
                          <a:ea typeface="Meiryo UI"/>
                        </a:rPr>
                        <a:t>カイロの日</a:t>
                      </a:r>
                      <a:r>
                        <a:rPr lang="en-US" altLang="ja-JP" sz="1100" u="none" strike="noStrike" dirty="0">
                          <a:solidFill>
                            <a:schemeClr val="tx1"/>
                          </a:solidFill>
                          <a:effectLst/>
                          <a:latin typeface="Meiryo UI"/>
                          <a:ea typeface="Meiryo UI"/>
                        </a:rPr>
                        <a:t>💫</a:t>
                      </a:r>
                    </a:p>
                  </a:txBody>
                  <a:tcPr marL="45720" marR="45720" vert="eaVert" anchor="ctr">
                    <a:noFill/>
                  </a:tcPr>
                </a:tc>
                <a:tc>
                  <a:txBody>
                    <a:bodyPr/>
                    <a:lstStyle/>
                    <a:p>
                      <a:pPr algn="l" fontAlgn="auto"/>
                      <a:r>
                        <a:rPr lang="ja-JP" altLang="en-US" sz="1100" b="0" i="0" u="none" strike="noStrike" dirty="0">
                          <a:solidFill>
                            <a:schemeClr val="tx1"/>
                          </a:solidFill>
                          <a:effectLst/>
                          <a:latin typeface="Meiryo UI"/>
                          <a:ea typeface="Meiryo UI"/>
                        </a:rPr>
                        <a:t>ビフィズス菌の日</a:t>
                      </a:r>
                      <a:endParaRPr lang="ja-JP" altLang="ja-JP" sz="1100" dirty="0">
                        <a:solidFill>
                          <a:schemeClr val="tx1"/>
                        </a:solidFill>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100" kern="1200">
                          <a:solidFill>
                            <a:schemeClr val="tx1"/>
                          </a:solidFill>
                          <a:effectLst/>
                          <a:latin typeface="Meiryo UI"/>
                          <a:ea typeface="Meiryo UI"/>
                          <a:cs typeface="+mn-cs"/>
                        </a:rPr>
                        <a:t>カレンダーの日</a:t>
                      </a:r>
                      <a:endParaRPr lang="en-US" altLang="ja-JP" sz="1100" kern="120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100" u="none" strike="noStrike">
                          <a:solidFill>
                            <a:schemeClr val="tx1"/>
                          </a:solidFill>
                          <a:effectLst/>
                          <a:latin typeface="Meiryo UI"/>
                          <a:ea typeface="Meiryo UI"/>
                        </a:rPr>
                        <a:t>血清療法の日</a:t>
                      </a:r>
                      <a:endParaRPr lang="en-US" altLang="ja-JP" sz="1100" u="none" strike="noStrike">
                        <a:solidFill>
                          <a:schemeClr val="tx1"/>
                        </a:solidFill>
                        <a:effectLst/>
                        <a:latin typeface="Meiryo UI"/>
                        <a:ea typeface="Meiryo UI"/>
                      </a:endParaRPr>
                    </a:p>
                  </a:txBody>
                  <a:tcPr marL="45720" marR="45720" vert="eaVert" anchor="ctr">
                    <a:noFill/>
                  </a:tcPr>
                </a:tc>
                <a:extLst>
                  <a:ext uri="{0D108BD9-81ED-4DB2-BD59-A6C34878D82A}">
                    <a16:rowId xmlns:a16="http://schemas.microsoft.com/office/drawing/2014/main" val="1410820137"/>
                  </a:ext>
                </a:extLst>
              </a:tr>
              <a:tr h="74490">
                <a:tc>
                  <a:txBody>
                    <a:bodyPr/>
                    <a:lstStyle/>
                    <a:p>
                      <a:pPr algn="l" fontAlgn="b"/>
                      <a:r>
                        <a:rPr lang="ja-JP" altLang="en-US" sz="1100" u="none" strike="noStrike">
                          <a:solidFill>
                            <a:schemeClr val="tx1"/>
                          </a:solidFill>
                          <a:effectLst/>
                          <a:latin typeface="Meiryo UI"/>
                          <a:ea typeface="Meiryo UI"/>
                        </a:rPr>
                        <a:t>　</a:t>
                      </a:r>
                      <a:endParaRPr lang="en-US" altLang="ja-JP" sz="1100" u="none" strike="noStrike">
                        <a:solidFill>
                          <a:schemeClr val="tx1"/>
                        </a:solidFill>
                        <a:effectLst/>
                        <a:latin typeface="Meiryo UI"/>
                        <a:ea typeface="Meiryo UI"/>
                      </a:endParaRPr>
                    </a:p>
                  </a:txBody>
                  <a:tcPr marL="0" marR="0" marT="0" marB="0" vert="eaVert" anchor="ctr">
                    <a:solidFill>
                      <a:srgbClr val="FFE1E1"/>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solidFill>
                      <a:schemeClr val="accent4">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solidFill>
                      <a:srgbClr val="FFE1E1"/>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solidFill>
                      <a:srgbClr val="FFE1E1"/>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solidFill>
                      <a:srgbClr val="FFE1E1"/>
                    </a:solidFill>
                  </a:tcPr>
                </a:tc>
                <a:tc>
                  <a:txBody>
                    <a:bodyPr/>
                    <a:lstStyle/>
                    <a:p>
                      <a:pPr algn="l" fontAlgn="b"/>
                      <a:r>
                        <a:rPr lang="ja-JP" altLang="en-US" sz="1100" b="0" i="0" u="none" strike="noStrike">
                          <a:solidFill>
                            <a:schemeClr val="tx1"/>
                          </a:solidFill>
                          <a:effectLst/>
                          <a:latin typeface="Meiryo UI" panose="020B0604030504040204" pitchFamily="50" charset="-128"/>
                          <a:ea typeface="Meiryo UI" panose="020B0604030504040204" pitchFamily="50" charset="-128"/>
                        </a:rPr>
                        <a:t>（</a:t>
                      </a:r>
                    </a:p>
                  </a:txBody>
                  <a:tcPr marL="0" marR="0" marT="0" marB="0" vert="eaVert" anchor="ctr">
                    <a:solidFill>
                      <a:schemeClr val="accent4">
                        <a:lumMod val="20000"/>
                        <a:lumOff val="80000"/>
                      </a:schemeClr>
                    </a:solid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endParaRPr lang="ja-JP" altLang="en-US" sz="1100" b="0" i="0" u="none" strike="noStrike">
                        <a:solidFill>
                          <a:schemeClr val="tx1"/>
                        </a:solidFill>
                        <a:effectLst/>
                        <a:latin typeface="Meiryo UI"/>
                        <a:ea typeface="Meiryo UI"/>
                      </a:endParaRPr>
                    </a:p>
                  </a:txBody>
                  <a:tcPr marL="0" marR="0" marT="0" marB="0" vert="eaVert" anchor="ctr">
                    <a:solidFill>
                      <a:schemeClr val="accent1">
                        <a:lumMod val="20000"/>
                        <a:lumOff val="80000"/>
                      </a:schemeClr>
                    </a:solidFill>
                  </a:tcPr>
                </a:tc>
                <a:tc>
                  <a:txBody>
                    <a:bodyPr/>
                    <a:lstStyle/>
                    <a:p>
                      <a:pPr algn="l" fontAlgn="b"/>
                      <a:endParaRPr lang="ja-JP" altLang="en-US" sz="11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ctr">
                    <a:solidFill>
                      <a:srgbClr val="FFE1E1"/>
                    </a:solid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tc>
                  <a:txBody>
                    <a:bodyPr/>
                    <a:lstStyle/>
                    <a:p>
                      <a:pPr algn="l" fontAlgn="b"/>
                      <a:r>
                        <a:rPr lang="ja-JP" altLang="en-US" sz="1100" u="none" strike="noStrike">
                          <a:solidFill>
                            <a:schemeClr val="tx1"/>
                          </a:solidFill>
                          <a:effectLst/>
                          <a:latin typeface="Meiryo UI"/>
                          <a:ea typeface="Meiryo UI"/>
                        </a:rPr>
                        <a:t>　</a:t>
                      </a:r>
                      <a:endParaRPr lang="ja-JP" altLang="en-US" sz="1100" b="0" i="0" u="none" strike="noStrike">
                        <a:solidFill>
                          <a:schemeClr val="tx1"/>
                        </a:solidFill>
                        <a:effectLst/>
                        <a:latin typeface="Meiryo UI"/>
                        <a:ea typeface="Meiryo UI"/>
                      </a:endParaRPr>
                    </a:p>
                  </a:txBody>
                  <a:tcPr marL="0" marR="0" marT="0" marB="0" vert="eaVert" anchor="ctr">
                    <a:noFill/>
                  </a:tcPr>
                </a:tc>
                <a:extLst>
                  <a:ext uri="{0D108BD9-81ED-4DB2-BD59-A6C34878D82A}">
                    <a16:rowId xmlns:a16="http://schemas.microsoft.com/office/drawing/2014/main" val="3052100706"/>
                  </a:ext>
                </a:extLst>
              </a:tr>
              <a:tr h="3775163">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a:ea typeface="Meiryo UI"/>
                        </a:rPr>
                        <a:t>ボージョレ・ヌーボーに</a:t>
                      </a:r>
                      <a:r>
                        <a:rPr lang="ja-JP" altLang="en-US" sz="1200" b="0" i="0" u="none" strike="noStrike">
                          <a:solidFill>
                            <a:schemeClr val="tx1"/>
                          </a:solidFill>
                          <a:effectLst/>
                          <a:latin typeface="Meiryo UI"/>
                          <a:ea typeface="Meiryo UI"/>
                        </a:rPr>
                        <a:t>注目が集まりがちです</a:t>
                      </a:r>
                      <a:r>
                        <a:rPr lang="ja-JP" altLang="en-US" sz="1200" b="0" i="0" u="none" strike="noStrike" dirty="0">
                          <a:solidFill>
                            <a:schemeClr val="tx1"/>
                          </a:solidFill>
                          <a:effectLst/>
                          <a:latin typeface="Meiryo UI"/>
                          <a:ea typeface="Meiryo UI"/>
                        </a:rPr>
                        <a:t>が、焼酎も麦、米、芋など新酒が登場する時季。新酒を売り込みましょう。</a:t>
                      </a:r>
                      <a:endParaRPr lang="en-US" altLang="ja-JP" sz="1200" b="0" i="0" u="none" strike="noStrike" dirty="0">
                        <a:solidFill>
                          <a:schemeClr val="tx1"/>
                        </a:solidFill>
                        <a:effectLst/>
                        <a:latin typeface="Meiryo UI"/>
                        <a:ea typeface="Meiryo UI"/>
                      </a:endParaRPr>
                    </a:p>
                  </a:txBody>
                  <a:tcPr marL="45720" marR="45720" vert="eaVert" anchor="ctr">
                    <a:solidFill>
                      <a:srgbClr val="FFE1E1"/>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a:ea typeface="Meiryo UI"/>
                        </a:rPr>
                        <a:t>気温が低下した日や夜間は、</a:t>
                      </a:r>
                      <a:r>
                        <a:rPr lang="ja-JP" altLang="en-US" sz="1200" b="0" i="0" u="none" strike="noStrike">
                          <a:solidFill>
                            <a:schemeClr val="tx1"/>
                          </a:solidFill>
                          <a:effectLst/>
                          <a:latin typeface="Meiryo UI"/>
                          <a:ea typeface="Meiryo UI"/>
                        </a:rPr>
                        <a:t>使い切りカイロや手袋</a:t>
                      </a:r>
                      <a:r>
                        <a:rPr lang="ja-JP" altLang="en-US" sz="1200" b="0" i="0" u="none" strike="noStrike" dirty="0">
                          <a:solidFill>
                            <a:schemeClr val="tx1"/>
                          </a:solidFill>
                          <a:effectLst/>
                          <a:latin typeface="Meiryo UI"/>
                          <a:ea typeface="Meiryo UI"/>
                        </a:rPr>
                        <a:t>などの防寒雑貨が動き始めるので、早めの準備が重要です。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a:solidFill>
                            <a:schemeClr val="tx1"/>
                          </a:solidFill>
                          <a:effectLst/>
                          <a:latin typeface="Meiryo UI"/>
                          <a:ea typeface="Meiryo UI"/>
                        </a:rPr>
                        <a:t>この日は、文化</a:t>
                      </a:r>
                      <a:r>
                        <a:rPr lang="ja-JP" altLang="en-US" sz="1200" b="0" i="0" u="none" strike="noStrike" dirty="0">
                          <a:solidFill>
                            <a:schemeClr val="tx1"/>
                          </a:solidFill>
                          <a:effectLst/>
                          <a:latin typeface="Meiryo UI"/>
                          <a:ea typeface="Meiryo UI"/>
                        </a:rPr>
                        <a:t>祭・学園祭の他、</a:t>
                      </a:r>
                      <a:r>
                        <a:rPr lang="ja-JP" altLang="en-US" sz="1200" b="0" i="0" u="none" strike="noStrike">
                          <a:solidFill>
                            <a:schemeClr val="tx1"/>
                          </a:solidFill>
                          <a:effectLst/>
                          <a:latin typeface="Meiryo UI"/>
                          <a:ea typeface="Meiryo UI"/>
                        </a:rPr>
                        <a:t>芸術関連の催事が開催催される</a:t>
                      </a:r>
                      <a:r>
                        <a:rPr lang="ja-JP" altLang="en-US" sz="1200" b="0" i="0" u="none" strike="noStrike" dirty="0">
                          <a:solidFill>
                            <a:schemeClr val="tx1"/>
                          </a:solidFill>
                          <a:effectLst/>
                          <a:latin typeface="Meiryo UI"/>
                          <a:ea typeface="Meiryo UI"/>
                        </a:rPr>
                        <a:t>ことが多くあります。自店近隣の催事情報をあらかじめ収集し、当日に備えましょう。</a:t>
                      </a:r>
                      <a:endParaRPr lang="en-US" altLang="ja-JP" sz="1200" b="0" i="0" u="none" strike="noStrike" dirty="0">
                        <a:solidFill>
                          <a:schemeClr val="tx1"/>
                        </a:solidFill>
                        <a:effectLst/>
                        <a:latin typeface="Meiryo UI"/>
                        <a:ea typeface="Meiryo UI"/>
                      </a:endParaRPr>
                    </a:p>
                  </a:txBody>
                  <a:tcPr marL="45720" marR="45720" vert="eaVert" anchor="ctr">
                    <a:solidFill>
                      <a:schemeClr val="accent4">
                        <a:lumMod val="20000"/>
                        <a:lumOff val="80000"/>
                      </a:schemeClr>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a:solidFill>
                            <a:schemeClr val="tx1"/>
                          </a:solidFill>
                          <a:effectLst/>
                          <a:latin typeface="Meiryo UI"/>
                          <a:ea typeface="Meiryo UI"/>
                        </a:rPr>
                        <a:t>１日から７日まで。文化の日前後は、文化祭・学園祭、芸術関連催事が多く開催されます。催事当日は拡販のチャンスです。</a:t>
                      </a:r>
                      <a:endParaRPr lang="en-US" altLang="ja-JP" sz="1200" u="none" strike="noStrike"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200" u="none" strike="noStrike" kern="1200" dirty="0">
                          <a:solidFill>
                            <a:schemeClr val="tx1"/>
                          </a:solidFill>
                          <a:effectLst/>
                          <a:latin typeface="Meiryo UI"/>
                          <a:ea typeface="Meiryo UI"/>
                          <a:cs typeface="+mn-cs"/>
                        </a:rPr>
                        <a:t>秋冬果実の代表と</a:t>
                      </a:r>
                      <a:r>
                        <a:rPr kumimoji="1" lang="ja-JP" altLang="en-US" sz="1200" u="none" strike="noStrike" kern="1200">
                          <a:solidFill>
                            <a:schemeClr val="tx1"/>
                          </a:solidFill>
                          <a:effectLst/>
                          <a:latin typeface="Meiryo UI"/>
                          <a:ea typeface="Meiryo UI"/>
                          <a:cs typeface="+mn-cs"/>
                        </a:rPr>
                        <a:t>言えば、りんごです</a:t>
                      </a:r>
                      <a:r>
                        <a:rPr kumimoji="1" lang="ja-JP" altLang="en-US" sz="1200" u="none" strike="noStrike" kern="1200" dirty="0">
                          <a:solidFill>
                            <a:schemeClr val="tx1"/>
                          </a:solidFill>
                          <a:effectLst/>
                          <a:latin typeface="Meiryo UI"/>
                          <a:ea typeface="Meiryo UI"/>
                          <a:cs typeface="+mn-cs"/>
                        </a:rPr>
                        <a:t>。旬のリンゴを使ったスイーツや酒、ジュースのキャンペーンを提案しましょう。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a:ea typeface="Meiryo UI"/>
                        </a:rPr>
                        <a:t>2</a:t>
                      </a:r>
                      <a:r>
                        <a:rPr lang="ja-JP" altLang="en-US" sz="1200" b="0" i="0" u="none" strike="noStrike" dirty="0">
                          <a:solidFill>
                            <a:schemeClr val="tx1"/>
                          </a:solidFill>
                          <a:effectLst/>
                          <a:latin typeface="Meiryo UI"/>
                          <a:ea typeface="Meiryo UI"/>
                        </a:rPr>
                        <a:t>日から</a:t>
                      </a:r>
                      <a:r>
                        <a:rPr lang="en-US" altLang="ja-JP" sz="1200" b="0" i="0" u="none" strike="noStrike" dirty="0">
                          <a:solidFill>
                            <a:schemeClr val="tx1"/>
                          </a:solidFill>
                          <a:effectLst/>
                          <a:latin typeface="Meiryo UI"/>
                          <a:ea typeface="Meiryo UI"/>
                        </a:rPr>
                        <a:t>6</a:t>
                      </a:r>
                      <a:r>
                        <a:rPr lang="ja-JP" altLang="en-US" sz="1200" b="0" i="0" u="none" strike="noStrike" dirty="0">
                          <a:solidFill>
                            <a:schemeClr val="tx1"/>
                          </a:solidFill>
                          <a:effectLst/>
                          <a:latin typeface="Meiryo UI"/>
                          <a:ea typeface="Meiryo UI"/>
                        </a:rPr>
                        <a:t>日まで。気温が低下する</a:t>
                      </a:r>
                      <a:r>
                        <a:rPr lang="ja-JP" altLang="en-US" sz="1200" b="0" i="0" u="none" strike="noStrike">
                          <a:solidFill>
                            <a:schemeClr val="tx1"/>
                          </a:solidFill>
                          <a:effectLst/>
                          <a:latin typeface="Meiryo UI"/>
                          <a:ea typeface="Meiryo UI"/>
                        </a:rPr>
                        <a:t>夜は、鍋</a:t>
                      </a:r>
                      <a:r>
                        <a:rPr lang="ja-JP" altLang="en-US" sz="1200" b="0" i="0" u="none" strike="noStrike" dirty="0">
                          <a:solidFill>
                            <a:schemeClr val="tx1"/>
                          </a:solidFill>
                          <a:effectLst/>
                          <a:latin typeface="Meiryo UI"/>
                          <a:ea typeface="Meiryo UI"/>
                        </a:rPr>
                        <a:t>やおでんの需要が急上昇します。豆腐や練り物、鍋つゆ、薬味などの在庫を改めてチェックしましょう。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二十四節気の一つで、暦の上では冬の始まりの日。日中も徐々に寒さを感じるようになり、ホット系や防寒商品の販売が伸長します。</a:t>
                      </a:r>
                      <a:endParaRPr lang="en-US" altLang="ja-JP" sz="1200" b="0" i="0" u="none" strike="noStrike" dirty="0">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marL="0" lvl="0" algn="l">
                        <a:buNone/>
                      </a:pPr>
                      <a:r>
                        <a:rPr kumimoji="1" lang="ja-JP" altLang="en-US" sz="1200" u="none" strike="noStrike" kern="1200">
                          <a:solidFill>
                            <a:schemeClr val="tx1"/>
                          </a:solidFill>
                          <a:effectLst/>
                          <a:latin typeface="Meiryo UI"/>
                          <a:ea typeface="Meiryo UI"/>
                          <a:cs typeface="+mn-cs"/>
                        </a:rPr>
                        <a:t>秋冬は湿度が低下して空気が乾燥し、肌トラブルが多くなります。ハンドクリームやリップクリーム、ボディクリームを多めに揃えましょう。</a:t>
                      </a:r>
                      <a:endParaRPr kumimoji="1" lang="en-US" altLang="ja-JP" sz="1200" u="none" strike="noStrike" kern="1200">
                        <a:solidFill>
                          <a:schemeClr val="tx1"/>
                        </a:solidFill>
                        <a:effectLst/>
                        <a:latin typeface="Meiryo UI"/>
                        <a:ea typeface="Meiryo UI"/>
                        <a:cs typeface="+mn-cs"/>
                      </a:endParaRPr>
                    </a:p>
                  </a:txBody>
                  <a:tcPr marL="45720" marR="45720" vert="eaVert" anchor="ctr">
                    <a:solidFill>
                      <a:srgbClr val="FFE1E1"/>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kern="1200" noProof="0" dirty="0">
                          <a:solidFill>
                            <a:schemeClr val="tx1"/>
                          </a:solidFill>
                          <a:effectLst/>
                          <a:latin typeface="Meiryo UI"/>
                          <a:ea typeface="Meiryo UI"/>
                        </a:rPr>
                        <a:t>窓を閉めて暖房を入れる機会が増えると、空気がこもってよどみがちです。乾燥しよどんだ空気は、</a:t>
                      </a:r>
                      <a:r>
                        <a:rPr lang="ja-JP" altLang="en-US" sz="1200" b="0" i="0" u="none" strike="noStrike" kern="1200" noProof="0">
                          <a:solidFill>
                            <a:schemeClr val="tx1"/>
                          </a:solidFill>
                          <a:effectLst/>
                          <a:latin typeface="Meiryo UI"/>
                          <a:ea typeface="Meiryo UI"/>
                        </a:rPr>
                        <a:t>風邪や肌の乾燥の原因</a:t>
                      </a:r>
                      <a:r>
                        <a:rPr lang="ja-JP" altLang="en-US" sz="1200" b="0" i="0" u="none" strike="noStrike" kern="1200" noProof="0" dirty="0">
                          <a:solidFill>
                            <a:schemeClr val="tx1"/>
                          </a:solidFill>
                          <a:effectLst/>
                          <a:latin typeface="Meiryo UI"/>
                          <a:ea typeface="Meiryo UI"/>
                        </a:rPr>
                        <a:t>に。店内も小まめな換気が重要です。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en-US" altLang="ja-JP" sz="1200" b="0" i="0" u="none" strike="noStrike" kern="1200" noProof="0" dirty="0">
                          <a:solidFill>
                            <a:schemeClr val="tx1"/>
                          </a:solidFill>
                          <a:effectLst/>
                          <a:latin typeface="Meiryo UI"/>
                          <a:ea typeface="Meiryo UI"/>
                        </a:rPr>
                        <a:t>8</a:t>
                      </a:r>
                      <a:r>
                        <a:rPr lang="ja-JP" altLang="en-US" sz="1200" b="0" i="0" u="none" strike="noStrike" kern="1200" noProof="0">
                          <a:solidFill>
                            <a:schemeClr val="tx1"/>
                          </a:solidFill>
                          <a:effectLst/>
                          <a:latin typeface="Meiryo UI"/>
                          <a:ea typeface="Meiryo UI"/>
                        </a:rPr>
                        <a:t>日の「いいお肌の日」と併せて、乾燥対策商品のキャンペーンを行いましょう。雑貨はシーズン初めに購入されることが多いため、アピールが肝心です。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a:solidFill>
                            <a:schemeClr val="tx1"/>
                          </a:solidFill>
                          <a:effectLst/>
                          <a:latin typeface="Meiryo UI"/>
                          <a:ea typeface="Meiryo UI"/>
                          <a:cs typeface="+mn-cs"/>
                        </a:rPr>
                        <a:t>寒い日は、湯掛け麺や、濃厚な味わいのクリームパスタなどの販売が伸長します。鍋の締めに入れる麺も人気です。ボリューム陳列で販売を強化しましょう。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夜間は寒さが厳しくなり、手袋、帽子などの冬季雑貨が動き始めます。気温低下時には、販売機会ロスを発生させないように気を付けましょう。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お酒のつまみに合う商品を展開しましょう。ボージョレ</a:t>
                      </a:r>
                      <a:r>
                        <a:rPr lang="ja-JP" altLang="en-US" sz="1200" b="0" i="0" u="none" strike="noStrike">
                          <a:solidFill>
                            <a:schemeClr val="tx1"/>
                          </a:solidFill>
                          <a:effectLst/>
                          <a:latin typeface="Meiryo UI"/>
                          <a:ea typeface="Meiryo UI"/>
                        </a:rPr>
                        <a:t>・ヌーボー解禁間近</a:t>
                      </a:r>
                      <a:r>
                        <a:rPr lang="ja-JP" altLang="en-US" sz="1200" b="0" i="0" u="none" strike="noStrike" dirty="0">
                          <a:solidFill>
                            <a:schemeClr val="tx1"/>
                          </a:solidFill>
                          <a:effectLst/>
                          <a:latin typeface="Meiryo UI"/>
                          <a:ea typeface="Meiryo UI"/>
                        </a:rPr>
                        <a:t>につき、ワインに合うチーズや生ハムなどもお薦めです。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空気が乾燥しやすい時期は、アンチエイジング商品を売り込むチャンス。女性客の多い店舗では販促物で効能を記して、販促強化を図りましょう。</a:t>
                      </a:r>
                      <a:endParaRPr lang="en-US" altLang="ja-JP" sz="1200" b="0" i="0" u="none" strike="noStrike" dirty="0">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marL="0" algn="l" defTabSz="2045330" rtl="0" eaLnBrk="1" fontAlgn="b" latinLnBrk="0" hangingPunct="1"/>
                      <a:r>
                        <a:rPr lang="ja-JP" altLang="en-US" sz="1200" b="0" i="0" u="none" strike="noStrike">
                          <a:solidFill>
                            <a:schemeClr val="tx1"/>
                          </a:solidFill>
                          <a:effectLst/>
                          <a:latin typeface="Meiryo UI"/>
                          <a:ea typeface="Meiryo UI"/>
                        </a:rPr>
                        <a:t>寺社、ホテル、写真スタジオなどの近隣店舗では、七五三をお祝いする人でにぎわいます。千歳飴、菓子、祝儀袋などを用意しましょう。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solidFill>
                      <a:srgbClr val="FFE1E1"/>
                    </a:solidFill>
                  </a:tcPr>
                </a:tc>
                <a:tc>
                  <a:txBody>
                    <a:bodyPr/>
                    <a:lstStyle/>
                    <a:p>
                      <a:pPr algn="l" fontAlgn="auto"/>
                      <a:r>
                        <a:rPr lang="ja-JP" altLang="en-US" sz="1200" b="0" i="0" u="none" strike="noStrike">
                          <a:solidFill>
                            <a:schemeClr val="tx1"/>
                          </a:solidFill>
                          <a:effectLst/>
                          <a:latin typeface="Meiryo UI"/>
                          <a:ea typeface="Meiryo UI"/>
                        </a:rPr>
                        <a:t>秋といえば根菜類が旬。じゃがいも、サツマイモ、ゴボウなどの旬の食材を使った商品を売り込みましょう。効能などは販促物で説明すると親切です。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lvl="0" algn="l">
                        <a:buNone/>
                      </a:pPr>
                      <a:r>
                        <a:rPr kumimoji="1" lang="ja-JP" altLang="en-US" sz="1200" b="0" i="0" u="none" strike="noStrike" kern="1200" noProof="0">
                          <a:solidFill>
                            <a:schemeClr val="tx1"/>
                          </a:solidFill>
                          <a:effectLst/>
                          <a:latin typeface="Meiryo UI"/>
                          <a:ea typeface="Meiryo UI"/>
                          <a:cs typeface="+mn-cs"/>
                        </a:rPr>
                        <a:t>レンコンは風邪や美容に効能のある食べ物。前日の「自然薯の日」と併せて、健康や美容を意識した商品をアピールしましょう。</a:t>
                      </a:r>
                      <a:endParaRPr kumimoji="1" lang="en-US" altLang="ja-JP" sz="1200" b="0" i="0" u="none" strike="noStrike" kern="1200" noProof="0" dirty="0">
                        <a:solidFill>
                          <a:schemeClr val="tx1"/>
                        </a:solidFill>
                        <a:effectLst/>
                        <a:latin typeface="Meiryo UI"/>
                        <a:ea typeface="Meiryo UI"/>
                        <a:cs typeface="+mn-cs"/>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noProof="0">
                          <a:solidFill>
                            <a:schemeClr val="tx1"/>
                          </a:solidFill>
                          <a:effectLst/>
                          <a:latin typeface="Meiryo UI"/>
                          <a:ea typeface="Meiryo UI"/>
                          <a:cs typeface="+mn-cs"/>
                        </a:rPr>
                        <a:t>雪見だいふくなどの定番人気商品をはじめ、冬季商品が続々発売されます。寒い日や気温が低下する夜は売り込みのチャンスです。</a:t>
                      </a:r>
                      <a:endParaRPr lang="en-US" altLang="ja-JP" sz="1200" b="0" i="0" u="none" strike="noStrike">
                        <a:solidFill>
                          <a:schemeClr val="tx1"/>
                        </a:solidFill>
                        <a:effectLst/>
                        <a:latin typeface="Meiryo UI" panose="020B0604030504040204" pitchFamily="50" charset="-128"/>
                        <a:ea typeface="Meiryo UI" panose="020B0604030504040204" pitchFamily="50" charset="-128"/>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noProof="0">
                          <a:solidFill>
                            <a:schemeClr val="tx1"/>
                          </a:solidFill>
                          <a:effectLst/>
                          <a:latin typeface="Meiryo UI"/>
                          <a:ea typeface="Meiryo UI"/>
                          <a:cs typeface="+mn-cs"/>
                        </a:rPr>
                        <a:t>予約販売が</a:t>
                      </a:r>
                      <a:r>
                        <a:rPr kumimoji="1" lang="ja-JP" altLang="en-US" sz="1200" b="0" i="0" u="none" strike="noStrike" kern="1200" noProof="0" dirty="0">
                          <a:solidFill>
                            <a:schemeClr val="tx1"/>
                          </a:solidFill>
                          <a:effectLst/>
                          <a:latin typeface="Meiryo UI"/>
                          <a:ea typeface="Meiryo UI"/>
                          <a:cs typeface="+mn-cs"/>
                        </a:rPr>
                        <a:t>中心ですが、解禁日当日が最も売れます。ボージョレ単品だけでなく、ワインに合うおつまみや料理を薦めましょう。</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vert="eaVert" anchor="c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ja-JP" altLang="en-US" sz="1200" b="0" i="0" u="none" strike="noStrike">
                          <a:solidFill>
                            <a:schemeClr val="tx1"/>
                          </a:solidFill>
                          <a:effectLst/>
                          <a:latin typeface="Meiryo UI"/>
                          <a:ea typeface="Meiryo UI"/>
                        </a:rPr>
                        <a:t>ボージョレ・ヌーボーに</a:t>
                      </a:r>
                      <a:r>
                        <a:rPr lang="ja-JP" altLang="en-US" sz="1200" b="0" i="0" u="none" strike="noStrike" dirty="0">
                          <a:solidFill>
                            <a:schemeClr val="tx1"/>
                          </a:solidFill>
                          <a:effectLst/>
                          <a:latin typeface="Meiryo UI"/>
                          <a:ea typeface="Meiryo UI"/>
                        </a:rPr>
                        <a:t>合う、ピザ、チーズ、パスタ、惣菜などをお薦めしましょう。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a:solidFill>
                            <a:schemeClr val="tx1"/>
                          </a:solidFill>
                          <a:effectLst/>
                          <a:latin typeface="Meiryo UI"/>
                          <a:ea typeface="Meiryo UI"/>
                          <a:cs typeface="+mn-cs"/>
                        </a:rPr>
                        <a:t>フライドチキンや唐揚げ、コロッケなど揚げ物の割引キャンペーンを行い売上アップにつなげましょう。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solidFill>
                      <a:schemeClr val="accent1">
                        <a:lumMod val="20000"/>
                        <a:lumOff val="80000"/>
                      </a:schemeClr>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a:solidFill>
                            <a:schemeClr val="tx1"/>
                          </a:solidFill>
                          <a:effectLst/>
                          <a:latin typeface="Meiryo UI"/>
                          <a:ea typeface="Meiryo UI"/>
                          <a:cs typeface="+mn-cs"/>
                        </a:rPr>
                        <a:t>二十四節気の一つで、本格的な冬の到来を感じる頃。秋季商品はそろそろ改廃し、冬季商品に切り替えていく時季です。</a:t>
                      </a:r>
                      <a:endParaRPr kumimoji="1" lang="en-US" altLang="ja-JP" sz="1200" u="none" strike="noStrike" kern="1200" dirty="0">
                        <a:solidFill>
                          <a:schemeClr val="tx1"/>
                        </a:solidFill>
                        <a:effectLst/>
                        <a:latin typeface="Meiryo UI"/>
                        <a:ea typeface="Meiryo UI"/>
                        <a:cs typeface="+mn-cs"/>
                      </a:endParaRPr>
                    </a:p>
                  </a:txBody>
                  <a:tcPr marL="45720" marR="45720" vert="eaVert" anchor="ctr">
                    <a:solidFill>
                      <a:srgbClr val="FFE1E1"/>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u="none" strike="noStrike">
                          <a:solidFill>
                            <a:schemeClr val="tx1"/>
                          </a:solidFill>
                          <a:effectLst/>
                          <a:latin typeface="Meiryo UI"/>
                          <a:ea typeface="Meiryo UI"/>
                        </a:rPr>
                        <a:t>今年は月曜日にあたるため、３連休という人も多いはず。紅葉シーズンでもあるため、紅葉名所近隣の店舗では拡販のチャンスです。</a:t>
                      </a:r>
                      <a:endParaRPr kumimoji="1" lang="ja-JP" altLang="en-US" sz="1200" u="none" strike="noStrike" kern="1200">
                        <a:solidFill>
                          <a:schemeClr val="tx1"/>
                        </a:solidFill>
                        <a:effectLst/>
                        <a:latin typeface="Meiryo UI" panose="020B0604030504040204" pitchFamily="50" charset="-128"/>
                        <a:ea typeface="Meiryo UI" panose="020B0604030504040204" pitchFamily="50" charset="-128"/>
                        <a:cs typeface="+mn-cs"/>
                      </a:endParaRPr>
                    </a:p>
                  </a:txBody>
                  <a:tcPr marL="45720" marR="45720" vert="eaVert" anchor="ctr">
                    <a:solidFill>
                      <a:schemeClr val="accent4">
                        <a:lumMod val="20000"/>
                        <a:lumOff val="80000"/>
                      </a:schemeClr>
                    </a:solid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kumimoji="1" lang="ja-JP" altLang="en-US" sz="1200" u="none" strike="noStrike" kern="1200" dirty="0">
                          <a:solidFill>
                            <a:schemeClr val="tx1"/>
                          </a:solidFill>
                          <a:effectLst/>
                          <a:latin typeface="Meiryo UI"/>
                          <a:ea typeface="Meiryo UI"/>
                          <a:cs typeface="+mn-cs"/>
                        </a:rPr>
                        <a:t>和食の日は、「いい（</a:t>
                      </a:r>
                      <a:r>
                        <a:rPr kumimoji="1" lang="en-US" altLang="ja-JP" sz="1200" u="none" strike="noStrike" kern="1200" dirty="0">
                          <a:solidFill>
                            <a:schemeClr val="tx1"/>
                          </a:solidFill>
                          <a:effectLst/>
                          <a:latin typeface="Meiryo UI"/>
                          <a:ea typeface="Meiryo UI"/>
                          <a:cs typeface="+mn-cs"/>
                        </a:rPr>
                        <a:t>11</a:t>
                      </a:r>
                      <a:r>
                        <a:rPr kumimoji="1" lang="ja-JP" altLang="en-US" sz="1200" u="none" strike="noStrike" kern="1200" dirty="0">
                          <a:solidFill>
                            <a:schemeClr val="tx1"/>
                          </a:solidFill>
                          <a:effectLst/>
                          <a:latin typeface="Meiryo UI"/>
                          <a:ea typeface="Meiryo UI"/>
                          <a:cs typeface="+mn-cs"/>
                        </a:rPr>
                        <a:t>）に（</a:t>
                      </a:r>
                      <a:r>
                        <a:rPr kumimoji="1" lang="en-US" altLang="ja-JP" sz="1200" u="none" strike="noStrike" kern="1200" dirty="0">
                          <a:solidFill>
                            <a:schemeClr val="tx1"/>
                          </a:solidFill>
                          <a:effectLst/>
                          <a:latin typeface="Meiryo UI"/>
                          <a:ea typeface="Meiryo UI"/>
                          <a:cs typeface="+mn-cs"/>
                        </a:rPr>
                        <a:t>2</a:t>
                      </a:r>
                      <a:r>
                        <a:rPr kumimoji="1" lang="ja-JP" altLang="en-US" sz="1200" u="none" strike="noStrike" kern="1200" dirty="0">
                          <a:solidFill>
                            <a:schemeClr val="tx1"/>
                          </a:solidFill>
                          <a:effectLst/>
                          <a:latin typeface="Meiryo UI"/>
                          <a:ea typeface="Meiryo UI"/>
                          <a:cs typeface="+mn-cs"/>
                        </a:rPr>
                        <a:t>）ほんしょく（</a:t>
                      </a:r>
                      <a:r>
                        <a:rPr kumimoji="1" lang="en-US" altLang="ja-JP" sz="1200" u="none" strike="noStrike" kern="1200" dirty="0">
                          <a:solidFill>
                            <a:schemeClr val="tx1"/>
                          </a:solidFill>
                          <a:effectLst/>
                          <a:latin typeface="Meiryo UI"/>
                          <a:ea typeface="Meiryo UI"/>
                          <a:cs typeface="+mn-cs"/>
                        </a:rPr>
                        <a:t>4</a:t>
                      </a:r>
                      <a:r>
                        <a:rPr kumimoji="1" lang="ja-JP" altLang="en-US" sz="1200" u="none" strike="noStrike" kern="1200" dirty="0">
                          <a:solidFill>
                            <a:schemeClr val="tx1"/>
                          </a:solidFill>
                          <a:effectLst/>
                          <a:latin typeface="Meiryo UI"/>
                          <a:ea typeface="Meiryo UI"/>
                          <a:cs typeface="+mn-cs"/>
                        </a:rPr>
                        <a:t>）」の語呂合わせ。おせちなどの予約</a:t>
                      </a:r>
                      <a:r>
                        <a:rPr kumimoji="1" lang="ja-JP" altLang="en-US" sz="1200" u="none" strike="noStrike" kern="1200">
                          <a:solidFill>
                            <a:schemeClr val="tx1"/>
                          </a:solidFill>
                          <a:effectLst/>
                          <a:latin typeface="Meiryo UI"/>
                          <a:ea typeface="Meiryo UI"/>
                          <a:cs typeface="+mn-cs"/>
                        </a:rPr>
                        <a:t>も、本格化する時期です。予約獲得活動</a:t>
                      </a:r>
                      <a:r>
                        <a:rPr kumimoji="1" lang="ja-JP" altLang="en-US" sz="1200" u="none" strike="noStrike" kern="1200" dirty="0">
                          <a:solidFill>
                            <a:schemeClr val="tx1"/>
                          </a:solidFill>
                          <a:effectLst/>
                          <a:latin typeface="Meiryo UI"/>
                          <a:ea typeface="Meiryo UI"/>
                          <a:cs typeface="+mn-cs"/>
                        </a:rPr>
                        <a:t>に本腰を入れましょう。</a:t>
                      </a:r>
                      <a:endParaRPr kumimoji="1" lang="en-US" altLang="ja-JP" sz="1200" u="none" strike="noStrike" kern="1200" dirty="0">
                        <a:solidFill>
                          <a:schemeClr val="tx1"/>
                        </a:solidFill>
                        <a:effectLst/>
                        <a:latin typeface="Meiryo UI"/>
                        <a:ea typeface="Meiryo UI"/>
                        <a:cs typeface="+mn-cs"/>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スタッフの接客をチェック。笑顔で挨拶ができているか、オペレーションなども併せて確認しましょう。</a:t>
                      </a:r>
                      <a:endParaRPr lang="en-US" altLang="ja-JP" sz="1200" b="0" i="0" u="none" strike="noStrike">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寒さが厳しい夜は風呂にゆっくり浸かる人が増えます。秋の夜長と併せ、バスアイテムやリラックス用品の充実を図りましょう。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七五三や結婚式、年末に向けて晴れの日や催事が増え、寿司やオードブルなどごちそう需要が高まります。販売を強化しましょう。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パンに</a:t>
                      </a:r>
                      <a:r>
                        <a:rPr lang="ja-JP" altLang="en-US" sz="1200" b="0" i="0" u="none" strike="noStrike">
                          <a:solidFill>
                            <a:schemeClr val="tx1"/>
                          </a:solidFill>
                          <a:effectLst/>
                          <a:latin typeface="Meiryo UI"/>
                          <a:ea typeface="Meiryo UI"/>
                        </a:rPr>
                        <a:t>合うサラダやスープ</a:t>
                      </a:r>
                      <a:r>
                        <a:rPr lang="ja-JP" altLang="en-US" sz="1200" b="0" i="0" u="none" strike="noStrike" dirty="0">
                          <a:solidFill>
                            <a:schemeClr val="tx1"/>
                          </a:solidFill>
                          <a:effectLst/>
                          <a:latin typeface="Meiryo UI"/>
                          <a:ea typeface="Meiryo UI"/>
                        </a:rPr>
                        <a:t>、惣菜、ヨーグルト、コーヒー、牛乳などを売り込みましょう。セット割もお薦めです。</a:t>
                      </a:r>
                      <a:endParaRPr lang="en-US" altLang="ja-JP" sz="1200" b="0" i="0" u="none" strike="noStrike" dirty="0">
                        <a:solidFill>
                          <a:schemeClr val="tx1"/>
                        </a:solidFill>
                        <a:effectLst/>
                        <a:latin typeface="Meiryo UI"/>
                        <a:ea typeface="Meiryo UI"/>
                      </a:endParaRPr>
                    </a:p>
                  </a:txBody>
                  <a:tcPr marL="45720" marR="45720" vert="eaVert" anchor="ctr">
                    <a:solidFill>
                      <a:schemeClr val="accent1">
                        <a:lumMod val="20000"/>
                        <a:lumOff val="80000"/>
                      </a:schemeClr>
                    </a:solidFill>
                  </a:tcPr>
                </a:tc>
                <a:tc>
                  <a:txBody>
                    <a:bodyPr/>
                    <a:lstStyle/>
                    <a:p>
                      <a:pPr algn="l" fontAlgn="auto"/>
                      <a:r>
                        <a:rPr lang="ja-JP" altLang="en-US" sz="1200" b="0" i="0" u="none" strike="noStrike">
                          <a:solidFill>
                            <a:schemeClr val="tx1"/>
                          </a:solidFill>
                          <a:effectLst/>
                          <a:latin typeface="Meiryo UI"/>
                          <a:ea typeface="Meiryo UI"/>
                        </a:rPr>
                        <a:t>風邪をひきやすい時季こそ、「肉をたくさん食べてスタミナをつけ、風邪に負けない体づくり」をテーマに肉料理のＰＲをしましょう。</a:t>
                      </a:r>
                      <a:endParaRPr lang="en-US" altLang="ja-JP" sz="1200" b="0" i="0" u="none" strike="noStrike" dirty="0">
                        <a:solidFill>
                          <a:schemeClr val="tx1"/>
                        </a:solidFill>
                        <a:effectLst/>
                        <a:latin typeface="Meiryo UI"/>
                        <a:ea typeface="Meiryo UI"/>
                      </a:endParaRPr>
                    </a:p>
                  </a:txBody>
                  <a:tcPr marL="45720" marR="45720" vert="eaVert" anchor="ctr">
                    <a:solidFill>
                      <a:srgbClr val="FFE1E1"/>
                    </a:solidFill>
                  </a:tcPr>
                </a:tc>
                <a:tc>
                  <a:txBody>
                    <a:bodyPr/>
                    <a:lstStyle/>
                    <a:p>
                      <a:pPr algn="l" fontAlgn="auto"/>
                      <a:r>
                        <a:rPr lang="ja-JP" altLang="en-US" sz="1200" b="0" i="0" u="none" strike="noStrike" dirty="0">
                          <a:solidFill>
                            <a:schemeClr val="tx1"/>
                          </a:solidFill>
                          <a:effectLst/>
                          <a:latin typeface="Meiryo UI"/>
                          <a:ea typeface="Meiryo UI"/>
                        </a:rPr>
                        <a:t>年末年始に緊急需要が高まるのが</a:t>
                      </a:r>
                      <a:r>
                        <a:rPr lang="ja-JP" altLang="en-US" sz="1200" b="0" i="0" u="none" strike="noStrike">
                          <a:solidFill>
                            <a:schemeClr val="tx1"/>
                          </a:solidFill>
                          <a:effectLst/>
                          <a:latin typeface="Meiryo UI"/>
                          <a:ea typeface="Meiryo UI"/>
                        </a:rPr>
                        <a:t>調味料。早めにに</a:t>
                      </a:r>
                      <a:r>
                        <a:rPr lang="ja-JP" altLang="en-US" sz="1200" b="0" i="0" u="none" strike="noStrike" dirty="0">
                          <a:solidFill>
                            <a:schemeClr val="tx1"/>
                          </a:solidFill>
                          <a:effectLst/>
                          <a:latin typeface="Meiryo UI"/>
                          <a:ea typeface="Meiryo UI"/>
                        </a:rPr>
                        <a:t>販促物でアピールしましょう。割引セールを行うと効果的です。</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dirty="0">
                          <a:solidFill>
                            <a:schemeClr val="tx1"/>
                          </a:solidFill>
                          <a:effectLst/>
                          <a:latin typeface="Meiryo UI"/>
                          <a:ea typeface="Meiryo UI"/>
                        </a:rPr>
                        <a:t>気温</a:t>
                      </a:r>
                      <a:r>
                        <a:rPr lang="ja-JP" altLang="en-US" sz="1200" b="0" i="0" u="none" strike="noStrike">
                          <a:solidFill>
                            <a:schemeClr val="tx1"/>
                          </a:solidFill>
                          <a:effectLst/>
                          <a:latin typeface="Meiryo UI"/>
                          <a:ea typeface="Meiryo UI"/>
                        </a:rPr>
                        <a:t>が</a:t>
                      </a:r>
                      <a:r>
                        <a:rPr lang="en-US" altLang="ja-JP" sz="1200" b="0" i="0" u="none" strike="noStrike" dirty="0">
                          <a:solidFill>
                            <a:schemeClr val="tx1"/>
                          </a:solidFill>
                          <a:effectLst/>
                          <a:latin typeface="Meiryo UI"/>
                          <a:ea typeface="Meiryo UI"/>
                        </a:rPr>
                        <a:t>10</a:t>
                      </a:r>
                      <a:r>
                        <a:rPr lang="ja-JP" altLang="en-US" sz="1200" b="0" i="0" u="none" strike="noStrike">
                          <a:solidFill>
                            <a:schemeClr val="tx1"/>
                          </a:solidFill>
                          <a:effectLst/>
                          <a:latin typeface="Meiryo UI"/>
                          <a:ea typeface="Meiryo UI"/>
                        </a:rPr>
                        <a:t>℃を下回る</a:t>
                      </a:r>
                      <a:r>
                        <a:rPr lang="ja-JP" altLang="en-US" sz="1200" b="0" i="0" u="none" strike="noStrike" dirty="0">
                          <a:solidFill>
                            <a:schemeClr val="tx1"/>
                          </a:solidFill>
                          <a:effectLst/>
                          <a:latin typeface="Meiryo UI"/>
                          <a:ea typeface="Meiryo UI"/>
                        </a:rPr>
                        <a:t>とカイロの需要が高まります。紅葉やイルミネーションの名所近隣では、急な寒さ</a:t>
                      </a:r>
                      <a:r>
                        <a:rPr lang="ja-JP" altLang="en-US" sz="1200" b="0" i="0" u="none" strike="noStrike">
                          <a:solidFill>
                            <a:schemeClr val="tx1"/>
                          </a:solidFill>
                          <a:effectLst/>
                          <a:latin typeface="Meiryo UI"/>
                          <a:ea typeface="Meiryo UI"/>
                        </a:rPr>
                        <a:t>に備えて十分な在庫を確保しましょう。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marL="0" marR="0" lvl="0" indent="0" algn="l" defTabSz="2045330" rtl="0" eaLnBrk="1" fontAlgn="auto" latinLnBrk="0" hangingPunct="1">
                        <a:lnSpc>
                          <a:spcPct val="100000"/>
                        </a:lnSpc>
                        <a:spcBef>
                          <a:spcPts val="0"/>
                        </a:spcBef>
                        <a:spcAft>
                          <a:spcPts val="0"/>
                        </a:spcAft>
                        <a:buClrTx/>
                        <a:buSzTx/>
                        <a:buFontTx/>
                        <a:buNone/>
                        <a:tabLst/>
                        <a:defRPr/>
                      </a:pPr>
                      <a:r>
                        <a:rPr lang="ja-JP" altLang="en-US" sz="1200" b="0" i="0" u="none" strike="noStrike">
                          <a:solidFill>
                            <a:schemeClr val="tx1"/>
                          </a:solidFill>
                          <a:effectLst/>
                          <a:latin typeface="Meiryo UI"/>
                          <a:ea typeface="Meiryo UI"/>
                        </a:rPr>
                        <a:t>ヨーグルトや納豆、キムチ、みそなどの発酵食品、栄養補助食品、健康関連商品の提案を強化しましょう。</a:t>
                      </a:r>
                      <a:endParaRPr lang="ja-JP" altLang="ja-JP" sz="1200">
                        <a:solidFill>
                          <a:schemeClr val="tx1"/>
                        </a:solidFill>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カレンダーや年賀状、おせちの年末年始の販促を強化しましょう。</a:t>
                      </a:r>
                      <a:endParaRPr lang="en-US" altLang="ja-JP" sz="1200" b="0" i="0" u="none" strike="noStrike" dirty="0">
                        <a:solidFill>
                          <a:schemeClr val="tx1"/>
                        </a:solidFill>
                        <a:effectLst/>
                        <a:latin typeface="Meiryo UI"/>
                        <a:ea typeface="Meiryo UI"/>
                      </a:endParaRPr>
                    </a:p>
                  </a:txBody>
                  <a:tcPr marL="45720" marR="45720" vert="eaVert" anchor="ctr">
                    <a:noFill/>
                  </a:tcPr>
                </a:tc>
                <a:tc>
                  <a:txBody>
                    <a:bodyPr/>
                    <a:lstStyle/>
                    <a:p>
                      <a:pPr algn="l" fontAlgn="auto"/>
                      <a:r>
                        <a:rPr lang="ja-JP" altLang="en-US" sz="1200" b="0" i="0" u="none" strike="noStrike">
                          <a:solidFill>
                            <a:schemeClr val="tx1"/>
                          </a:solidFill>
                          <a:effectLst/>
                          <a:latin typeface="Meiryo UI"/>
                          <a:ea typeface="Meiryo UI"/>
                        </a:rPr>
                        <a:t>寒さと乾燥で体調を崩しやすい頃。健康に配慮した商品に注力しましょう。</a:t>
                      </a:r>
                      <a:endParaRPr lang="en-US" altLang="ja-JP" sz="1200" b="0" i="0" u="none" strike="noStrike">
                        <a:solidFill>
                          <a:schemeClr val="tx1"/>
                        </a:solidFill>
                        <a:effectLst/>
                        <a:latin typeface="Meiryo UI"/>
                        <a:ea typeface="Meiryo UI"/>
                      </a:endParaRPr>
                    </a:p>
                  </a:txBody>
                  <a:tcPr marL="45720" marR="45720" vert="eaVert" anchor="ctr">
                    <a:noFill/>
                  </a:tcPr>
                </a:tc>
                <a:extLst>
                  <a:ext uri="{0D108BD9-81ED-4DB2-BD59-A6C34878D82A}">
                    <a16:rowId xmlns:a16="http://schemas.microsoft.com/office/drawing/2014/main" val="3575630444"/>
                  </a:ext>
                </a:extLst>
              </a:tr>
              <a:tr h="118600">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solidFill>
                      <a:schemeClr val="accent4">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rgbClr val="FFE1E1"/>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chemeClr val="accent4">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chemeClr val="accent1">
                        <a:lumMod val="20000"/>
                        <a:lumOff val="80000"/>
                      </a:schemeClr>
                    </a:solid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solidFill>
                      <a:srgbClr val="FFE1E1"/>
                    </a:solidFill>
                  </a:tcPr>
                </a:tc>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a:solidFill>
                            <a:schemeClr val="tx1"/>
                          </a:solidFill>
                          <a:effectLst/>
                          <a:latin typeface="Meiryo UI"/>
                          <a:ea typeface="Meiryo UI"/>
                        </a:rPr>
                        <a:t>　</a:t>
                      </a:r>
                      <a:endParaRPr lang="ja-JP" altLang="en-US" sz="900" b="0" i="0" u="none" strike="noStrike">
                        <a:solidFill>
                          <a:schemeClr val="tx1"/>
                        </a:solidFill>
                        <a:effectLst/>
                        <a:latin typeface="Meiryo UI"/>
                        <a:ea typeface="Meiryo UI"/>
                      </a:endParaRPr>
                    </a:p>
                  </a:txBody>
                  <a:tcPr marL="0" marR="0" marT="0" marB="0" vert="eaVert" anchor="b">
                    <a:noFill/>
                  </a:tcPr>
                </a:tc>
                <a:tc>
                  <a:txBody>
                    <a:bodyPr/>
                    <a:lstStyle/>
                    <a:p>
                      <a:pPr algn="ctr" fontAlgn="auto"/>
                      <a:r>
                        <a:rPr lang="ja-JP" altLang="en-US" sz="900" u="none" strike="noStrike" dirty="0">
                          <a:solidFill>
                            <a:schemeClr val="tx1"/>
                          </a:solidFill>
                          <a:effectLst/>
                          <a:latin typeface="Meiryo UI"/>
                          <a:ea typeface="Meiryo UI"/>
                        </a:rPr>
                        <a:t>　</a:t>
                      </a:r>
                      <a:endParaRPr lang="ja-JP" altLang="en-US" sz="900" b="0" i="0" u="none" strike="noStrike" dirty="0">
                        <a:solidFill>
                          <a:schemeClr val="tx1"/>
                        </a:solidFill>
                        <a:effectLst/>
                        <a:latin typeface="Meiryo UI"/>
                        <a:ea typeface="Meiryo UI"/>
                      </a:endParaRPr>
                    </a:p>
                  </a:txBody>
                  <a:tcPr marL="0" marR="0" marT="0" marB="0" vert="eaVert" anchor="b">
                    <a:noFill/>
                  </a:tcPr>
                </a:tc>
                <a:extLst>
                  <a:ext uri="{0D108BD9-81ED-4DB2-BD59-A6C34878D82A}">
                    <a16:rowId xmlns:a16="http://schemas.microsoft.com/office/drawing/2014/main" val="2801771382"/>
                  </a:ext>
                </a:extLst>
              </a:tr>
            </a:tbl>
          </a:graphicData>
        </a:graphic>
      </p:graphicFrame>
      <p:sp>
        <p:nvSpPr>
          <p:cNvPr id="50" name="角丸四角形 49">
            <a:extLst>
              <a:ext uri="{FF2B5EF4-FFF2-40B4-BE49-F238E27FC236}">
                <a16:creationId xmlns:a16="http://schemas.microsoft.com/office/drawing/2014/main" id="{893A84DF-5CAF-4AF6-31BA-02470CFFC863}"/>
              </a:ext>
            </a:extLst>
          </p:cNvPr>
          <p:cNvSpPr/>
          <p:nvPr/>
        </p:nvSpPr>
        <p:spPr bwMode="auto">
          <a:xfrm>
            <a:off x="18448650" y="13967733"/>
            <a:ext cx="2930244" cy="684461"/>
          </a:xfrm>
          <a:prstGeom prst="roundRect">
            <a:avLst/>
          </a:prstGeom>
          <a:ln>
            <a:headEnd/>
            <a:tailEnd/>
          </a:ln>
        </p:spPr>
        <p:style>
          <a:lnRef idx="2">
            <a:schemeClr val="accent6"/>
          </a:lnRef>
          <a:fillRef idx="1">
            <a:schemeClr val="lt1"/>
          </a:fillRef>
          <a:effectRef idx="0">
            <a:schemeClr val="accent6"/>
          </a:effectRef>
          <a:fontRef idx="minor">
            <a:schemeClr val="dk1"/>
          </a:fontRef>
        </p:style>
        <p:txBody>
          <a:bodyPr wrap="square" lIns="0" tIns="22860" rIns="0" bIns="22860" rtlCol="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ja-JP" sz="800" b="0" i="0" baseline="0">
                <a:solidFill>
                  <a:schemeClr val="dk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a:t>天気予報は、ダイキン工業株式会社が公表している</a:t>
            </a:r>
            <a:endParaRPr kumimoji="1" lang="en-US" altLang="ja-JP" sz="800"/>
          </a:p>
          <a:p>
            <a:r>
              <a:rPr kumimoji="1" lang="ja-JP" altLang="en-US" sz="800"/>
              <a:t>　「ダイキン</a:t>
            </a:r>
            <a:r>
              <a:rPr kumimoji="1" lang="en-US" altLang="ja-JP" sz="800"/>
              <a:t>AIR</a:t>
            </a:r>
            <a:r>
              <a:rPr kumimoji="1" lang="ja-JP" altLang="en-US" sz="800"/>
              <a:t>カレンダー」を参照させて頂いております。　　　　　　　　　　　　　　　　　　　　　　</a:t>
            </a:r>
            <a:endParaRPr kumimoji="1" lang="en-US" altLang="ja-JP" sz="800"/>
          </a:p>
          <a:p>
            <a:r>
              <a:rPr kumimoji="1" lang="ja-JP" altLang="en-US" sz="800"/>
              <a:t>　　　　　　　</a:t>
            </a:r>
            <a:r>
              <a:rPr kumimoji="1" lang="en-US" altLang="ja-JP" sz="800"/>
              <a:t>https://www.daikin.co.jp/otenki/calendar_web</a:t>
            </a:r>
            <a:endParaRPr lang="ja-JP" altLang="ja-JP" sz="800">
              <a:effectLs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3" name="Text Box 14">
            <a:extLst>
              <a:ext uri="{FF2B5EF4-FFF2-40B4-BE49-F238E27FC236}">
                <a16:creationId xmlns:a16="http://schemas.microsoft.com/office/drawing/2014/main" id="{AE3213A1-72A4-4ACB-B6DD-EC99A5A402B8}"/>
              </a:ext>
            </a:extLst>
          </p:cNvPr>
          <p:cNvSpPr txBox="1">
            <a:spLocks noChangeArrowheads="1"/>
          </p:cNvSpPr>
          <p:nvPr/>
        </p:nvSpPr>
        <p:spPr bwMode="auto">
          <a:xfrm>
            <a:off x="13410282" y="14082310"/>
            <a:ext cx="5504395" cy="388792"/>
          </a:xfrm>
          <a:prstGeom prst="rect">
            <a:avLst/>
          </a:prstGeom>
          <a:noFill/>
          <a:ln w="9525">
            <a:noFill/>
            <a:miter lim="800000"/>
            <a:headEnd/>
            <a:tailEnd/>
          </a:ln>
        </p:spPr>
        <p:txBody>
          <a:bodyPr wrap="square" lIns="27432"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2000" b="1" i="0" u="none" strike="noStrike" baseline="0">
                <a:solidFill>
                  <a:srgbClr val="000000"/>
                </a:solidFill>
                <a:latin typeface="Meiryo UI" panose="020B0604030504040204" pitchFamily="50" charset="-128"/>
                <a:ea typeface="Meiryo UI" panose="020B0604030504040204" pitchFamily="50" charset="-128"/>
                <a:cs typeface="Meiryo UI" panose="020B0604030504040204" pitchFamily="50" charset="-128"/>
              </a:rPr>
              <a:t>     　支社　　　　営業部　　　　 担当：</a:t>
            </a:r>
            <a:endParaRPr lang="ja-JP" altLang="en-US" sz="105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Text Box 14">
            <a:extLst>
              <a:ext uri="{FF2B5EF4-FFF2-40B4-BE49-F238E27FC236}">
                <a16:creationId xmlns:a16="http://schemas.microsoft.com/office/drawing/2014/main" id="{32AF88EE-5451-437F-BF4B-D40FEFC4E7D6}"/>
              </a:ext>
            </a:extLst>
          </p:cNvPr>
          <p:cNvSpPr txBox="1">
            <a:spLocks noChangeArrowheads="1"/>
          </p:cNvSpPr>
          <p:nvPr/>
        </p:nvSpPr>
        <p:spPr bwMode="auto">
          <a:xfrm>
            <a:off x="13548328" y="14435036"/>
            <a:ext cx="4590896" cy="488534"/>
          </a:xfrm>
          <a:prstGeom prst="rect">
            <a:avLst/>
          </a:prstGeom>
          <a:noFill/>
          <a:ln w="9525">
            <a:noFill/>
            <a:miter lim="800000"/>
            <a:headEnd/>
            <a:tailEnd/>
          </a:ln>
        </p:spPr>
        <p:txBody>
          <a:bodyPr wrap="square" lIns="27432" tIns="22860"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r>
              <a:rPr lang="en-US" altLang="ja-JP" sz="2400" b="1" i="0" baseline="0">
                <a:effectLst/>
                <a:latin typeface="+mn-lt"/>
                <a:ea typeface="+mn-ea"/>
                <a:cs typeface="+mn-cs"/>
              </a:rPr>
              <a:t>TEL</a:t>
            </a:r>
            <a:r>
              <a:rPr lang="ja-JP" altLang="en-US" sz="2400" b="1" i="0" baseline="0">
                <a:effectLst/>
                <a:latin typeface="+mn-lt"/>
                <a:ea typeface="+mn-ea"/>
                <a:cs typeface="+mn-cs"/>
              </a:rPr>
              <a:t>：</a:t>
            </a:r>
            <a:r>
              <a:rPr lang="ja-JP" altLang="ja-JP" sz="2400" b="1" i="0" baseline="0">
                <a:effectLst/>
                <a:latin typeface="+mn-lt"/>
                <a:ea typeface="+mn-ea"/>
                <a:cs typeface="+mn-cs"/>
              </a:rPr>
              <a:t> </a:t>
            </a:r>
            <a:endParaRPr lang="ja-JP" altLang="ja-JP" sz="4000">
              <a:effectLst/>
            </a:endParaRPr>
          </a:p>
        </p:txBody>
      </p:sp>
      <p:pic>
        <p:nvPicPr>
          <p:cNvPr id="16" name="図 15">
            <a:extLst>
              <a:ext uri="{FF2B5EF4-FFF2-40B4-BE49-F238E27FC236}">
                <a16:creationId xmlns:a16="http://schemas.microsoft.com/office/drawing/2014/main" id="{9FF75673-6091-DC4E-FA83-1B919BC8A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42214" y="-56524"/>
            <a:ext cx="2386636" cy="1784536"/>
          </a:xfrm>
          <a:prstGeom prst="rect">
            <a:avLst/>
          </a:prstGeom>
        </p:spPr>
      </p:pic>
      <p:pic>
        <p:nvPicPr>
          <p:cNvPr id="46" name="図 45">
            <a:extLst>
              <a:ext uri="{FF2B5EF4-FFF2-40B4-BE49-F238E27FC236}">
                <a16:creationId xmlns:a16="http://schemas.microsoft.com/office/drawing/2014/main" id="{E9896246-3046-0C81-C676-0476403FD7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31" y="1842631"/>
            <a:ext cx="1117528" cy="1490037"/>
          </a:xfrm>
          <a:prstGeom prst="rect">
            <a:avLst/>
          </a:prstGeom>
        </p:spPr>
      </p:pic>
      <p:pic>
        <p:nvPicPr>
          <p:cNvPr id="51" name="図 50">
            <a:extLst>
              <a:ext uri="{FF2B5EF4-FFF2-40B4-BE49-F238E27FC236}">
                <a16:creationId xmlns:a16="http://schemas.microsoft.com/office/drawing/2014/main" id="{C78E8D4B-FE99-98D5-8061-725B22471C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94" y="8917475"/>
            <a:ext cx="1505793" cy="1065443"/>
          </a:xfrm>
          <a:prstGeom prst="rect">
            <a:avLst/>
          </a:prstGeom>
        </p:spPr>
      </p:pic>
      <p:pic>
        <p:nvPicPr>
          <p:cNvPr id="55" name="図 54">
            <a:extLst>
              <a:ext uri="{FF2B5EF4-FFF2-40B4-BE49-F238E27FC236}">
                <a16:creationId xmlns:a16="http://schemas.microsoft.com/office/drawing/2014/main" id="{33BB7F79-CD43-83B5-6227-4EBCE55128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347" y="12718271"/>
            <a:ext cx="1229451" cy="922088"/>
          </a:xfrm>
          <a:prstGeom prst="rect">
            <a:avLst/>
          </a:prstGeom>
        </p:spPr>
      </p:pic>
      <p:pic>
        <p:nvPicPr>
          <p:cNvPr id="61" name="図 60">
            <a:extLst>
              <a:ext uri="{FF2B5EF4-FFF2-40B4-BE49-F238E27FC236}">
                <a16:creationId xmlns:a16="http://schemas.microsoft.com/office/drawing/2014/main" id="{BF17D9ED-96DF-50FE-8F63-782FCFA2B81C}"/>
              </a:ext>
            </a:extLst>
          </p:cNvPr>
          <p:cNvPicPr>
            <a:picLocks noChangeAspect="1"/>
          </p:cNvPicPr>
          <p:nvPr/>
        </p:nvPicPr>
        <p:blipFill rotWithShape="1">
          <a:blip r:embed="rId7">
            <a:extLst>
              <a:ext uri="{28A0092B-C50C-407E-A947-70E740481C1C}">
                <a14:useLocalDpi xmlns:a14="http://schemas.microsoft.com/office/drawing/2010/main" val="0"/>
              </a:ext>
            </a:extLst>
          </a:blip>
          <a:srcRect l="24891" t="73102" r="54778" b="239"/>
          <a:stretch/>
        </p:blipFill>
        <p:spPr>
          <a:xfrm>
            <a:off x="5433718" y="12589922"/>
            <a:ext cx="1280213" cy="1258437"/>
          </a:xfrm>
          <a:prstGeom prst="rect">
            <a:avLst/>
          </a:prstGeom>
        </p:spPr>
      </p:pic>
      <p:pic>
        <p:nvPicPr>
          <p:cNvPr id="64" name="図 63">
            <a:extLst>
              <a:ext uri="{FF2B5EF4-FFF2-40B4-BE49-F238E27FC236}">
                <a16:creationId xmlns:a16="http://schemas.microsoft.com/office/drawing/2014/main" id="{0BE02582-611E-B286-BA41-75F5CA147421}"/>
              </a:ext>
            </a:extLst>
          </p:cNvPr>
          <p:cNvPicPr>
            <a:picLocks noChangeAspect="1"/>
          </p:cNvPicPr>
          <p:nvPr/>
        </p:nvPicPr>
        <p:blipFill rotWithShape="1">
          <a:blip r:embed="rId7">
            <a:extLst>
              <a:ext uri="{28A0092B-C50C-407E-A947-70E740481C1C}">
                <a14:useLocalDpi xmlns:a14="http://schemas.microsoft.com/office/drawing/2010/main" val="0"/>
              </a:ext>
            </a:extLst>
          </a:blip>
          <a:srcRect l="62071" t="27212" r="19885" b="52789"/>
          <a:stretch/>
        </p:blipFill>
        <p:spPr>
          <a:xfrm>
            <a:off x="9487390" y="14043099"/>
            <a:ext cx="1133197" cy="941582"/>
          </a:xfrm>
          <a:prstGeom prst="rect">
            <a:avLst/>
          </a:prstGeom>
        </p:spPr>
      </p:pic>
      <p:pic>
        <p:nvPicPr>
          <p:cNvPr id="68" name="図 67">
            <a:extLst>
              <a:ext uri="{FF2B5EF4-FFF2-40B4-BE49-F238E27FC236}">
                <a16:creationId xmlns:a16="http://schemas.microsoft.com/office/drawing/2014/main" id="{47ED0529-DFF8-AC8F-7AB2-EAF38B06E405}"/>
              </a:ext>
            </a:extLst>
          </p:cNvPr>
          <p:cNvPicPr>
            <a:picLocks noChangeAspect="1"/>
          </p:cNvPicPr>
          <p:nvPr/>
        </p:nvPicPr>
        <p:blipFill rotWithShape="1">
          <a:blip r:embed="rId7">
            <a:extLst>
              <a:ext uri="{28A0092B-C50C-407E-A947-70E740481C1C}">
                <a14:useLocalDpi xmlns:a14="http://schemas.microsoft.com/office/drawing/2010/main" val="0"/>
              </a:ext>
            </a:extLst>
          </a:blip>
          <a:srcRect l="55682" t="71125" r="24232" b="3463"/>
          <a:stretch/>
        </p:blipFill>
        <p:spPr>
          <a:xfrm>
            <a:off x="1544387" y="13987560"/>
            <a:ext cx="1239566" cy="1175576"/>
          </a:xfrm>
          <a:prstGeom prst="rect">
            <a:avLst/>
          </a:prstGeom>
        </p:spPr>
      </p:pic>
      <p:pic>
        <p:nvPicPr>
          <p:cNvPr id="72" name="図 71">
            <a:extLst>
              <a:ext uri="{FF2B5EF4-FFF2-40B4-BE49-F238E27FC236}">
                <a16:creationId xmlns:a16="http://schemas.microsoft.com/office/drawing/2014/main" id="{6C7BE369-96DA-4281-C50C-F7DF55A201C0}"/>
              </a:ext>
            </a:extLst>
          </p:cNvPr>
          <p:cNvPicPr>
            <a:picLocks noChangeAspect="1"/>
          </p:cNvPicPr>
          <p:nvPr/>
        </p:nvPicPr>
        <p:blipFill rotWithShape="1">
          <a:blip r:embed="rId8">
            <a:extLst>
              <a:ext uri="{28A0092B-C50C-407E-A947-70E740481C1C}">
                <a14:useLocalDpi xmlns:a14="http://schemas.microsoft.com/office/drawing/2010/main" val="0"/>
              </a:ext>
            </a:extLst>
          </a:blip>
          <a:srcRect t="96286" r="45776" b="-519"/>
          <a:stretch/>
        </p:blipFill>
        <p:spPr>
          <a:xfrm>
            <a:off x="13228782" y="14856052"/>
            <a:ext cx="5219868" cy="286307"/>
          </a:xfrm>
          <a:prstGeom prst="rect">
            <a:avLst/>
          </a:prstGeom>
        </p:spPr>
      </p:pic>
      <p:pic>
        <p:nvPicPr>
          <p:cNvPr id="73" name="図 72">
            <a:extLst>
              <a:ext uri="{FF2B5EF4-FFF2-40B4-BE49-F238E27FC236}">
                <a16:creationId xmlns:a16="http://schemas.microsoft.com/office/drawing/2014/main" id="{60FB3E47-9295-E96D-5868-B711B0779C79}"/>
              </a:ext>
            </a:extLst>
          </p:cNvPr>
          <p:cNvPicPr>
            <a:picLocks noChangeAspect="1"/>
          </p:cNvPicPr>
          <p:nvPr/>
        </p:nvPicPr>
        <p:blipFill rotWithShape="1">
          <a:blip r:embed="rId8">
            <a:extLst>
              <a:ext uri="{28A0092B-C50C-407E-A947-70E740481C1C}">
                <a14:useLocalDpi xmlns:a14="http://schemas.microsoft.com/office/drawing/2010/main" val="0"/>
              </a:ext>
            </a:extLst>
          </a:blip>
          <a:srcRect t="96286" r="67372" b="-625"/>
          <a:stretch/>
        </p:blipFill>
        <p:spPr>
          <a:xfrm>
            <a:off x="18277269" y="14869668"/>
            <a:ext cx="3141007" cy="293468"/>
          </a:xfrm>
          <a:prstGeom prst="rect">
            <a:avLst/>
          </a:prstGeom>
        </p:spPr>
      </p:pic>
      <p:pic>
        <p:nvPicPr>
          <p:cNvPr id="10" name="図 9" descr="図形&#10;&#10;中程度の精度で自動的に生成された説明">
            <a:extLst>
              <a:ext uri="{FF2B5EF4-FFF2-40B4-BE49-F238E27FC236}">
                <a16:creationId xmlns:a16="http://schemas.microsoft.com/office/drawing/2014/main" id="{F82B06E2-42CF-BC53-9148-AA577C6A7A34}"/>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33530" y="466434"/>
            <a:ext cx="2081490" cy="825253"/>
          </a:xfrm>
          <a:prstGeom prst="rect">
            <a:avLst/>
          </a:prstGeom>
        </p:spPr>
      </p:pic>
      <p:pic>
        <p:nvPicPr>
          <p:cNvPr id="14" name="図 13">
            <a:extLst>
              <a:ext uri="{FF2B5EF4-FFF2-40B4-BE49-F238E27FC236}">
                <a16:creationId xmlns:a16="http://schemas.microsoft.com/office/drawing/2014/main" id="{03BF697C-0A42-3ED4-39CB-7FDCA33BAF9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977266" y="1958302"/>
            <a:ext cx="337754" cy="314325"/>
          </a:xfrm>
          <a:prstGeom prst="rect">
            <a:avLst/>
          </a:prstGeom>
        </p:spPr>
      </p:pic>
      <p:pic>
        <p:nvPicPr>
          <p:cNvPr id="30" name="図 29">
            <a:extLst>
              <a:ext uri="{FF2B5EF4-FFF2-40B4-BE49-F238E27FC236}">
                <a16:creationId xmlns:a16="http://schemas.microsoft.com/office/drawing/2014/main" id="{D71557C1-D1E9-A3A6-172E-325B4A46071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62296" y="2038934"/>
            <a:ext cx="242575" cy="245526"/>
          </a:xfrm>
          <a:prstGeom prst="rect">
            <a:avLst/>
          </a:prstGeom>
        </p:spPr>
      </p:pic>
      <p:pic>
        <p:nvPicPr>
          <p:cNvPr id="38" name="図 37">
            <a:extLst>
              <a:ext uri="{FF2B5EF4-FFF2-40B4-BE49-F238E27FC236}">
                <a16:creationId xmlns:a16="http://schemas.microsoft.com/office/drawing/2014/main" id="{37F639A2-63C4-B2C6-68DB-983C5D402441}"/>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2623310" y="1958302"/>
            <a:ext cx="337754" cy="314325"/>
          </a:xfrm>
          <a:prstGeom prst="rect">
            <a:avLst/>
          </a:prstGeom>
        </p:spPr>
      </p:pic>
      <p:pic>
        <p:nvPicPr>
          <p:cNvPr id="62" name="図 61">
            <a:extLst>
              <a:ext uri="{FF2B5EF4-FFF2-40B4-BE49-F238E27FC236}">
                <a16:creationId xmlns:a16="http://schemas.microsoft.com/office/drawing/2014/main" id="{5B3A9473-ED89-89D2-C2CB-45692DF308A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235125" y="2038934"/>
            <a:ext cx="288059" cy="288059"/>
          </a:xfrm>
          <a:prstGeom prst="rect">
            <a:avLst/>
          </a:prstGeom>
        </p:spPr>
      </p:pic>
      <p:pic>
        <p:nvPicPr>
          <p:cNvPr id="63" name="図 62">
            <a:extLst>
              <a:ext uri="{FF2B5EF4-FFF2-40B4-BE49-F238E27FC236}">
                <a16:creationId xmlns:a16="http://schemas.microsoft.com/office/drawing/2014/main" id="{8E59DA58-87BB-66FE-BCFD-408DB3A1874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807236" y="2038934"/>
            <a:ext cx="288059" cy="288059"/>
          </a:xfrm>
          <a:prstGeom prst="rect">
            <a:avLst/>
          </a:prstGeom>
        </p:spPr>
      </p:pic>
      <p:pic>
        <p:nvPicPr>
          <p:cNvPr id="65" name="図 64">
            <a:extLst>
              <a:ext uri="{FF2B5EF4-FFF2-40B4-BE49-F238E27FC236}">
                <a16:creationId xmlns:a16="http://schemas.microsoft.com/office/drawing/2014/main" id="{E687D28F-2AA8-560A-CF00-9F9508ACB38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45098" y="2038934"/>
            <a:ext cx="242575" cy="245526"/>
          </a:xfrm>
          <a:prstGeom prst="rect">
            <a:avLst/>
          </a:prstGeom>
        </p:spPr>
      </p:pic>
      <p:pic>
        <p:nvPicPr>
          <p:cNvPr id="67" name="図 66">
            <a:extLst>
              <a:ext uri="{FF2B5EF4-FFF2-40B4-BE49-F238E27FC236}">
                <a16:creationId xmlns:a16="http://schemas.microsoft.com/office/drawing/2014/main" id="{B3233D65-23BC-2835-EDF2-9DFDDE9138E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044365" y="2038934"/>
            <a:ext cx="288059" cy="288059"/>
          </a:xfrm>
          <a:prstGeom prst="rect">
            <a:avLst/>
          </a:prstGeom>
        </p:spPr>
      </p:pic>
      <p:pic>
        <p:nvPicPr>
          <p:cNvPr id="70" name="図 69">
            <a:extLst>
              <a:ext uri="{FF2B5EF4-FFF2-40B4-BE49-F238E27FC236}">
                <a16:creationId xmlns:a16="http://schemas.microsoft.com/office/drawing/2014/main" id="{CA7B8987-1887-D9FF-7057-A88DA11D371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631146" y="2038934"/>
            <a:ext cx="288059" cy="288059"/>
          </a:xfrm>
          <a:prstGeom prst="rect">
            <a:avLst/>
          </a:prstGeom>
        </p:spPr>
      </p:pic>
      <p:pic>
        <p:nvPicPr>
          <p:cNvPr id="71" name="図 70">
            <a:extLst>
              <a:ext uri="{FF2B5EF4-FFF2-40B4-BE49-F238E27FC236}">
                <a16:creationId xmlns:a16="http://schemas.microsoft.com/office/drawing/2014/main" id="{22C9676F-6F29-4F15-1DC4-AB496E2B391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215220" y="2038934"/>
            <a:ext cx="242575" cy="245526"/>
          </a:xfrm>
          <a:prstGeom prst="rect">
            <a:avLst/>
          </a:prstGeom>
        </p:spPr>
      </p:pic>
      <p:pic>
        <p:nvPicPr>
          <p:cNvPr id="74" name="図 73">
            <a:extLst>
              <a:ext uri="{FF2B5EF4-FFF2-40B4-BE49-F238E27FC236}">
                <a16:creationId xmlns:a16="http://schemas.microsoft.com/office/drawing/2014/main" id="{6A4C91A5-CEAE-C12F-DB77-40288ECF565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785149" y="2038934"/>
            <a:ext cx="288059" cy="288059"/>
          </a:xfrm>
          <a:prstGeom prst="rect">
            <a:avLst/>
          </a:prstGeom>
        </p:spPr>
      </p:pic>
      <p:pic>
        <p:nvPicPr>
          <p:cNvPr id="75" name="図 74">
            <a:extLst>
              <a:ext uri="{FF2B5EF4-FFF2-40B4-BE49-F238E27FC236}">
                <a16:creationId xmlns:a16="http://schemas.microsoft.com/office/drawing/2014/main" id="{59C43109-3A54-20C8-771B-C92FF5E56E3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369223" y="2038934"/>
            <a:ext cx="242575" cy="245526"/>
          </a:xfrm>
          <a:prstGeom prst="rect">
            <a:avLst/>
          </a:prstGeom>
        </p:spPr>
      </p:pic>
      <p:pic>
        <p:nvPicPr>
          <p:cNvPr id="76" name="図 75">
            <a:extLst>
              <a:ext uri="{FF2B5EF4-FFF2-40B4-BE49-F238E27FC236}">
                <a16:creationId xmlns:a16="http://schemas.microsoft.com/office/drawing/2014/main" id="{76D35664-CCBC-05AC-C63B-82803E72FC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004902" y="2038934"/>
            <a:ext cx="242575" cy="245526"/>
          </a:xfrm>
          <a:prstGeom prst="rect">
            <a:avLst/>
          </a:prstGeom>
        </p:spPr>
      </p:pic>
      <p:pic>
        <p:nvPicPr>
          <p:cNvPr id="77" name="図 76">
            <a:extLst>
              <a:ext uri="{FF2B5EF4-FFF2-40B4-BE49-F238E27FC236}">
                <a16:creationId xmlns:a16="http://schemas.microsoft.com/office/drawing/2014/main" id="{3209BAE3-B945-FC0F-6232-B40F21408FC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633507" y="2038934"/>
            <a:ext cx="288059" cy="288059"/>
          </a:xfrm>
          <a:prstGeom prst="rect">
            <a:avLst/>
          </a:prstGeom>
        </p:spPr>
      </p:pic>
      <p:pic>
        <p:nvPicPr>
          <p:cNvPr id="79" name="図 78">
            <a:extLst>
              <a:ext uri="{FF2B5EF4-FFF2-40B4-BE49-F238E27FC236}">
                <a16:creationId xmlns:a16="http://schemas.microsoft.com/office/drawing/2014/main" id="{674D3F8C-EC53-5812-2B58-A62DCB135F3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220288" y="2038934"/>
            <a:ext cx="288059" cy="288059"/>
          </a:xfrm>
          <a:prstGeom prst="rect">
            <a:avLst/>
          </a:prstGeom>
        </p:spPr>
      </p:pic>
      <p:pic>
        <p:nvPicPr>
          <p:cNvPr id="81" name="図 80">
            <a:extLst>
              <a:ext uri="{FF2B5EF4-FFF2-40B4-BE49-F238E27FC236}">
                <a16:creationId xmlns:a16="http://schemas.microsoft.com/office/drawing/2014/main" id="{02483C9D-5A9B-6DC4-7315-999DCEBDD0D6}"/>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9796408" y="1958302"/>
            <a:ext cx="337754" cy="314325"/>
          </a:xfrm>
          <a:prstGeom prst="rect">
            <a:avLst/>
          </a:prstGeom>
        </p:spPr>
      </p:pic>
      <p:pic>
        <p:nvPicPr>
          <p:cNvPr id="82" name="図 81">
            <a:extLst>
              <a:ext uri="{FF2B5EF4-FFF2-40B4-BE49-F238E27FC236}">
                <a16:creationId xmlns:a16="http://schemas.microsoft.com/office/drawing/2014/main" id="{B4F07E73-974B-6504-2CAC-91C562FE540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043075" y="2038934"/>
            <a:ext cx="288059" cy="288059"/>
          </a:xfrm>
          <a:prstGeom prst="rect">
            <a:avLst/>
          </a:prstGeom>
        </p:spPr>
      </p:pic>
      <p:pic>
        <p:nvPicPr>
          <p:cNvPr id="83" name="図 82">
            <a:extLst>
              <a:ext uri="{FF2B5EF4-FFF2-40B4-BE49-F238E27FC236}">
                <a16:creationId xmlns:a16="http://schemas.microsoft.com/office/drawing/2014/main" id="{8936696C-46B5-541F-5794-BCBA37FAFC4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629856" y="2038934"/>
            <a:ext cx="288059" cy="288059"/>
          </a:xfrm>
          <a:prstGeom prst="rect">
            <a:avLst/>
          </a:prstGeom>
        </p:spPr>
      </p:pic>
      <p:pic>
        <p:nvPicPr>
          <p:cNvPr id="86" name="図 85">
            <a:extLst>
              <a:ext uri="{FF2B5EF4-FFF2-40B4-BE49-F238E27FC236}">
                <a16:creationId xmlns:a16="http://schemas.microsoft.com/office/drawing/2014/main" id="{087A3AA9-C85F-7675-72B0-7133BA3D48B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443772" y="2038934"/>
            <a:ext cx="288059" cy="288059"/>
          </a:xfrm>
          <a:prstGeom prst="rect">
            <a:avLst/>
          </a:prstGeom>
        </p:spPr>
      </p:pic>
      <p:pic>
        <p:nvPicPr>
          <p:cNvPr id="87" name="図 86">
            <a:extLst>
              <a:ext uri="{FF2B5EF4-FFF2-40B4-BE49-F238E27FC236}">
                <a16:creationId xmlns:a16="http://schemas.microsoft.com/office/drawing/2014/main" id="{FFF82459-1B3C-BCFC-98FE-5FC6234573B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2204446" y="2038934"/>
            <a:ext cx="288059" cy="288059"/>
          </a:xfrm>
          <a:prstGeom prst="rect">
            <a:avLst/>
          </a:prstGeom>
        </p:spPr>
      </p:pic>
      <p:pic>
        <p:nvPicPr>
          <p:cNvPr id="89" name="図 88">
            <a:extLst>
              <a:ext uri="{FF2B5EF4-FFF2-40B4-BE49-F238E27FC236}">
                <a16:creationId xmlns:a16="http://schemas.microsoft.com/office/drawing/2014/main" id="{745370E7-3D16-6B10-BA0A-714D5D8762D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811681" y="2038934"/>
            <a:ext cx="242575" cy="245526"/>
          </a:xfrm>
          <a:prstGeom prst="rect">
            <a:avLst/>
          </a:prstGeom>
        </p:spPr>
      </p:pic>
      <p:pic>
        <p:nvPicPr>
          <p:cNvPr id="90" name="図 89">
            <a:extLst>
              <a:ext uri="{FF2B5EF4-FFF2-40B4-BE49-F238E27FC236}">
                <a16:creationId xmlns:a16="http://schemas.microsoft.com/office/drawing/2014/main" id="{D60FDC0D-B3C7-B6A1-713E-14E3FAE5BC3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3367430" y="2038934"/>
            <a:ext cx="288059" cy="288059"/>
          </a:xfrm>
          <a:prstGeom prst="rect">
            <a:avLst/>
          </a:prstGeom>
        </p:spPr>
      </p:pic>
      <p:pic>
        <p:nvPicPr>
          <p:cNvPr id="91" name="図 90">
            <a:extLst>
              <a:ext uri="{FF2B5EF4-FFF2-40B4-BE49-F238E27FC236}">
                <a16:creationId xmlns:a16="http://schemas.microsoft.com/office/drawing/2014/main" id="{350D679E-81E8-08FC-C0C4-DB510AFC65A2}"/>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3911208" y="1958302"/>
            <a:ext cx="337754" cy="314325"/>
          </a:xfrm>
          <a:prstGeom prst="rect">
            <a:avLst/>
          </a:prstGeom>
        </p:spPr>
      </p:pic>
      <p:pic>
        <p:nvPicPr>
          <p:cNvPr id="93" name="図 92">
            <a:extLst>
              <a:ext uri="{FF2B5EF4-FFF2-40B4-BE49-F238E27FC236}">
                <a16:creationId xmlns:a16="http://schemas.microsoft.com/office/drawing/2014/main" id="{535385FC-92E1-F565-5646-C386B101826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4530414" y="2038934"/>
            <a:ext cx="288059" cy="288059"/>
          </a:xfrm>
          <a:prstGeom prst="rect">
            <a:avLst/>
          </a:prstGeom>
        </p:spPr>
      </p:pic>
      <p:pic>
        <p:nvPicPr>
          <p:cNvPr id="97" name="図 96">
            <a:extLst>
              <a:ext uri="{FF2B5EF4-FFF2-40B4-BE49-F238E27FC236}">
                <a16:creationId xmlns:a16="http://schemas.microsoft.com/office/drawing/2014/main" id="{7200AF6B-7449-3AAF-CEC5-A2D6D8CFF82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5120641" y="2038934"/>
            <a:ext cx="288059" cy="288059"/>
          </a:xfrm>
          <a:prstGeom prst="rect">
            <a:avLst/>
          </a:prstGeom>
        </p:spPr>
      </p:pic>
      <p:pic>
        <p:nvPicPr>
          <p:cNvPr id="102" name="図 101">
            <a:extLst>
              <a:ext uri="{FF2B5EF4-FFF2-40B4-BE49-F238E27FC236}">
                <a16:creationId xmlns:a16="http://schemas.microsoft.com/office/drawing/2014/main" id="{02E5DDA1-6050-B956-04FD-91FBA55DA21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695747" y="2038934"/>
            <a:ext cx="242575" cy="245526"/>
          </a:xfrm>
          <a:prstGeom prst="rect">
            <a:avLst/>
          </a:prstGeom>
        </p:spPr>
      </p:pic>
      <p:pic>
        <p:nvPicPr>
          <p:cNvPr id="107" name="図 106">
            <a:extLst>
              <a:ext uri="{FF2B5EF4-FFF2-40B4-BE49-F238E27FC236}">
                <a16:creationId xmlns:a16="http://schemas.microsoft.com/office/drawing/2014/main" id="{4985450D-D8E9-4648-BEB3-FFB051579CF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6278895" y="2038934"/>
            <a:ext cx="288059" cy="288059"/>
          </a:xfrm>
          <a:prstGeom prst="rect">
            <a:avLst/>
          </a:prstGeom>
        </p:spPr>
      </p:pic>
      <p:pic>
        <p:nvPicPr>
          <p:cNvPr id="108" name="図 107">
            <a:extLst>
              <a:ext uri="{FF2B5EF4-FFF2-40B4-BE49-F238E27FC236}">
                <a16:creationId xmlns:a16="http://schemas.microsoft.com/office/drawing/2014/main" id="{6BDA29F8-FC8F-EAD1-BDD8-0728CC406EF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6842743" y="2038934"/>
            <a:ext cx="288059" cy="288059"/>
          </a:xfrm>
          <a:prstGeom prst="rect">
            <a:avLst/>
          </a:prstGeom>
        </p:spPr>
      </p:pic>
      <p:pic>
        <p:nvPicPr>
          <p:cNvPr id="109" name="図 108">
            <a:extLst>
              <a:ext uri="{FF2B5EF4-FFF2-40B4-BE49-F238E27FC236}">
                <a16:creationId xmlns:a16="http://schemas.microsoft.com/office/drawing/2014/main" id="{273904A5-1F11-E3B2-C911-1D58FABC6364}"/>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7408170" y="1958302"/>
            <a:ext cx="337754" cy="314325"/>
          </a:xfrm>
          <a:prstGeom prst="rect">
            <a:avLst/>
          </a:prstGeom>
        </p:spPr>
      </p:pic>
      <p:pic>
        <p:nvPicPr>
          <p:cNvPr id="110" name="図 109">
            <a:extLst>
              <a:ext uri="{FF2B5EF4-FFF2-40B4-BE49-F238E27FC236}">
                <a16:creationId xmlns:a16="http://schemas.microsoft.com/office/drawing/2014/main" id="{082E27FF-883C-5FAC-C2DF-0A939A16DB5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8027376" y="2038934"/>
            <a:ext cx="288059" cy="288059"/>
          </a:xfrm>
          <a:prstGeom prst="rect">
            <a:avLst/>
          </a:prstGeom>
        </p:spPr>
      </p:pic>
      <p:pic>
        <p:nvPicPr>
          <p:cNvPr id="111" name="図 110">
            <a:extLst>
              <a:ext uri="{FF2B5EF4-FFF2-40B4-BE49-F238E27FC236}">
                <a16:creationId xmlns:a16="http://schemas.microsoft.com/office/drawing/2014/main" id="{6B634E15-EF6B-5238-6407-5AA95703A1D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8601965" y="2038934"/>
            <a:ext cx="288059" cy="288059"/>
          </a:xfrm>
          <a:prstGeom prst="rect">
            <a:avLst/>
          </a:prstGeom>
        </p:spPr>
      </p:pic>
      <p:pic>
        <p:nvPicPr>
          <p:cNvPr id="112" name="図 111">
            <a:extLst>
              <a:ext uri="{FF2B5EF4-FFF2-40B4-BE49-F238E27FC236}">
                <a16:creationId xmlns:a16="http://schemas.microsoft.com/office/drawing/2014/main" id="{990A59ED-25B6-74DC-C930-019020A7F39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9198888" y="2038934"/>
            <a:ext cx="242575" cy="245526"/>
          </a:xfrm>
          <a:prstGeom prst="rect">
            <a:avLst/>
          </a:prstGeom>
        </p:spPr>
      </p:pic>
      <p:pic>
        <p:nvPicPr>
          <p:cNvPr id="113" name="図 112">
            <a:extLst>
              <a:ext uri="{FF2B5EF4-FFF2-40B4-BE49-F238E27FC236}">
                <a16:creationId xmlns:a16="http://schemas.microsoft.com/office/drawing/2014/main" id="{4CBB87A1-21B1-8FAC-91CC-50AC7A41602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9798191" y="2038934"/>
            <a:ext cx="242575" cy="245526"/>
          </a:xfrm>
          <a:prstGeom prst="rect">
            <a:avLst/>
          </a:prstGeom>
        </p:spPr>
      </p:pic>
      <p:pic>
        <p:nvPicPr>
          <p:cNvPr id="114" name="図 113">
            <a:extLst>
              <a:ext uri="{FF2B5EF4-FFF2-40B4-BE49-F238E27FC236}">
                <a16:creationId xmlns:a16="http://schemas.microsoft.com/office/drawing/2014/main" id="{71E534FF-E645-6F2F-D312-CED115519DB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0350446" y="2038934"/>
            <a:ext cx="288059" cy="288059"/>
          </a:xfrm>
          <a:prstGeom prst="rect">
            <a:avLst/>
          </a:prstGeom>
        </p:spPr>
      </p:pic>
      <p:pic>
        <p:nvPicPr>
          <p:cNvPr id="115" name="図 114">
            <a:extLst>
              <a:ext uri="{FF2B5EF4-FFF2-40B4-BE49-F238E27FC236}">
                <a16:creationId xmlns:a16="http://schemas.microsoft.com/office/drawing/2014/main" id="{073FBBE6-173B-407F-6627-2C1843D5823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953548" y="2038934"/>
            <a:ext cx="242575" cy="245526"/>
          </a:xfrm>
          <a:prstGeom prst="rect">
            <a:avLst/>
          </a:prstGeom>
        </p:spPr>
      </p:pic>
      <p:pic>
        <p:nvPicPr>
          <p:cNvPr id="116" name="図 115">
            <a:extLst>
              <a:ext uri="{FF2B5EF4-FFF2-40B4-BE49-F238E27FC236}">
                <a16:creationId xmlns:a16="http://schemas.microsoft.com/office/drawing/2014/main" id="{BF676517-A44D-31C9-9420-D3C6EDAA11C6}"/>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3346617" y="13833826"/>
            <a:ext cx="1894435" cy="214500"/>
          </a:xfrm>
          <a:prstGeom prst="rect">
            <a:avLst/>
          </a:prstGeom>
        </p:spPr>
      </p:pic>
      <p:pic>
        <p:nvPicPr>
          <p:cNvPr id="118" name="図 117">
            <a:extLst>
              <a:ext uri="{FF2B5EF4-FFF2-40B4-BE49-F238E27FC236}">
                <a16:creationId xmlns:a16="http://schemas.microsoft.com/office/drawing/2014/main" id="{3D062DD4-C031-2491-58A5-1D0DCA55D71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996856" y="3410959"/>
            <a:ext cx="1752600" cy="1193800"/>
          </a:xfrm>
          <a:prstGeom prst="rect">
            <a:avLst/>
          </a:prstGeom>
        </p:spPr>
      </p:pic>
      <p:pic>
        <p:nvPicPr>
          <p:cNvPr id="122" name="図 121">
            <a:extLst>
              <a:ext uri="{FF2B5EF4-FFF2-40B4-BE49-F238E27FC236}">
                <a16:creationId xmlns:a16="http://schemas.microsoft.com/office/drawing/2014/main" id="{07FAE812-31F6-291C-F7F3-8036457AF4B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7608938" y="3515822"/>
            <a:ext cx="1141746" cy="1141746"/>
          </a:xfrm>
          <a:prstGeom prst="rect">
            <a:avLst/>
          </a:prstGeom>
        </p:spPr>
      </p:pic>
      <p:pic>
        <p:nvPicPr>
          <p:cNvPr id="124" name="図 123">
            <a:extLst>
              <a:ext uri="{FF2B5EF4-FFF2-40B4-BE49-F238E27FC236}">
                <a16:creationId xmlns:a16="http://schemas.microsoft.com/office/drawing/2014/main" id="{8B20AF02-6027-B8F3-3013-45D04CA1DA7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406995" y="3504947"/>
            <a:ext cx="1510920" cy="1068436"/>
          </a:xfrm>
          <a:prstGeom prst="rect">
            <a:avLst/>
          </a:prstGeom>
        </p:spPr>
      </p:pic>
      <p:sp>
        <p:nvSpPr>
          <p:cNvPr id="6" name="テキスト ボックス 5">
            <a:extLst>
              <a:ext uri="{FF2B5EF4-FFF2-40B4-BE49-F238E27FC236}">
                <a16:creationId xmlns:a16="http://schemas.microsoft.com/office/drawing/2014/main" id="{63C29AB1-AEC5-89F2-9FA2-AD04F43E5103}"/>
              </a:ext>
            </a:extLst>
          </p:cNvPr>
          <p:cNvSpPr txBox="1"/>
          <p:nvPr/>
        </p:nvSpPr>
        <p:spPr>
          <a:xfrm>
            <a:off x="5281910" y="10444163"/>
            <a:ext cx="461665" cy="92398"/>
          </a:xfrm>
          <a:prstGeom prst="rect">
            <a:avLst/>
          </a:prstGeom>
          <a:noFill/>
        </p:spPr>
        <p:txBody>
          <a:bodyPr vert="eaVert" wrap="none" rtlCol="0">
            <a:spAutoFit/>
          </a:bodyPr>
          <a:lstStyle/>
          <a:p>
            <a:endParaRPr kumimoji="1" lang="ja-JP" altLang="en-US"/>
          </a:p>
        </p:txBody>
      </p:sp>
    </p:spTree>
    <p:extLst>
      <p:ext uri="{BB962C8B-B14F-4D97-AF65-F5344CB8AC3E}">
        <p14:creationId xmlns:p14="http://schemas.microsoft.com/office/powerpoint/2010/main" val="2790154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483626D2-DCB8-457A-B4C7-7B1BEB29B99A}"/>
              </a:ext>
            </a:extLst>
          </p:cNvPr>
          <p:cNvSpPr/>
          <p:nvPr/>
        </p:nvSpPr>
        <p:spPr>
          <a:xfrm>
            <a:off x="304944" y="12097512"/>
            <a:ext cx="9583490" cy="2814060"/>
          </a:xfrm>
          <a:prstGeom prst="roundRect">
            <a:avLst>
              <a:gd name="adj" fmla="val 6604"/>
            </a:avLst>
          </a:prstGeom>
          <a:solidFill>
            <a:srgbClr val="FFE1E1"/>
          </a:solidFill>
          <a:ln w="57150">
            <a:solidFill>
              <a:srgbClr val="C55A1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Oval 1">
            <a:extLst>
              <a:ext uri="{FF2B5EF4-FFF2-40B4-BE49-F238E27FC236}">
                <a16:creationId xmlns:a16="http://schemas.microsoft.com/office/drawing/2014/main" id="{52FCFEE5-DBA2-C7E8-B552-D45C6EDCFF2F}"/>
              </a:ext>
            </a:extLst>
          </p:cNvPr>
          <p:cNvSpPr>
            <a:spLocks noChangeArrowheads="1"/>
          </p:cNvSpPr>
          <p:nvPr/>
        </p:nvSpPr>
        <p:spPr bwMode="auto">
          <a:xfrm>
            <a:off x="190373" y="1960134"/>
            <a:ext cx="4500440" cy="583191"/>
          </a:xfrm>
          <a:prstGeom prst="roundRect">
            <a:avLst/>
          </a:prstGeom>
          <a:solidFill>
            <a:srgbClr val="FFE699"/>
          </a:solidFill>
          <a:ln w="28575">
            <a:solidFill>
              <a:srgbClr val="FF9900"/>
            </a:solidFill>
          </a:ln>
          <a:effectLst/>
        </p:spPr>
        <p:txBody>
          <a:bodyPr wrap="square" lIns="36576" tIns="22860" rIns="36576" bIns="22860" anchor="ctr" upright="1"/>
          <a:lstStyle/>
          <a:p>
            <a:pPr algn="ctr" rtl="1">
              <a:lnSpc>
                <a:spcPts val="1600"/>
              </a:lnSpc>
              <a:defRPr sz="1000"/>
            </a:pPr>
            <a:r>
              <a:rPr lang="ja-JP" altLang="en-US" sz="1800" b="1">
                <a:latin typeface="HG丸ｺﾞｼｯｸM-PRO" panose="020F0600000000000000" pitchFamily="50" charset="-128"/>
                <a:ea typeface="HG丸ｺﾞｼｯｸM-PRO" panose="020F0600000000000000" pitchFamily="50" charset="-128"/>
              </a:rPr>
              <a:t>ハマチの照り焼き</a:t>
            </a:r>
            <a:endParaRPr lang="en-US" altLang="ja-JP" sz="1800" b="1">
              <a:latin typeface="HG丸ｺﾞｼｯｸM-PRO" panose="020F0600000000000000" pitchFamily="50" charset="-128"/>
              <a:ea typeface="HG丸ｺﾞｼｯｸM-PRO" panose="020F0600000000000000" pitchFamily="50" charset="-128"/>
            </a:endParaRPr>
          </a:p>
        </p:txBody>
      </p:sp>
      <p:sp>
        <p:nvSpPr>
          <p:cNvPr id="11" name="AutoShape 2">
            <a:extLst>
              <a:ext uri="{FF2B5EF4-FFF2-40B4-BE49-F238E27FC236}">
                <a16:creationId xmlns:a16="http://schemas.microsoft.com/office/drawing/2014/main" id="{74C2CD55-D5F9-D4FB-9C3B-7D0A0D215C97}"/>
              </a:ext>
            </a:extLst>
          </p:cNvPr>
          <p:cNvSpPr>
            <a:spLocks noChangeArrowheads="1"/>
          </p:cNvSpPr>
          <p:nvPr/>
        </p:nvSpPr>
        <p:spPr bwMode="auto">
          <a:xfrm>
            <a:off x="186820" y="2583809"/>
            <a:ext cx="4503991" cy="370626"/>
          </a:xfrm>
          <a:prstGeom prst="flowChartAlternateProcess">
            <a:avLst/>
          </a:prstGeom>
          <a:noFill/>
          <a:ln w="38100" algn="ctr">
            <a:noFill/>
            <a:miter lim="800000"/>
            <a:headEnd/>
            <a:tailEnd/>
          </a:ln>
          <a:effectLst/>
        </p:spPr>
        <p:txBody>
          <a:bodyPr wrap="square" lIns="36576" tIns="18288" rIns="0" bIns="0" anchor="ctr" anchorCtr="1"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400" b="1">
                <a:latin typeface="HG丸ｺﾞｼｯｸM-PRO"/>
                <a:ea typeface="HG丸ｺﾞｼｯｸM-PRO"/>
                <a:cs typeface="HG丸ｺﾞｼｯｸM-PRO"/>
              </a:rPr>
              <a:t>こってり味で、ご飯がすすむ</a:t>
            </a:r>
            <a:endParaRPr lang="en-US" altLang="ja-JP" sz="1400" b="1">
              <a:latin typeface="HG丸ｺﾞｼｯｸM-PRO"/>
              <a:ea typeface="HG丸ｺﾞｼｯｸM-PRO"/>
              <a:cs typeface="HG丸ｺﾞｼｯｸM-PRO"/>
            </a:endParaRPr>
          </a:p>
        </p:txBody>
      </p:sp>
      <p:sp>
        <p:nvSpPr>
          <p:cNvPr id="14" name="Oval 5">
            <a:extLst>
              <a:ext uri="{FF2B5EF4-FFF2-40B4-BE49-F238E27FC236}">
                <a16:creationId xmlns:a16="http://schemas.microsoft.com/office/drawing/2014/main" id="{1968A3F6-AE4F-7464-8EE2-243271C89414}"/>
              </a:ext>
            </a:extLst>
          </p:cNvPr>
          <p:cNvSpPr>
            <a:spLocks noChangeArrowheads="1"/>
          </p:cNvSpPr>
          <p:nvPr/>
        </p:nvSpPr>
        <p:spPr bwMode="auto">
          <a:xfrm>
            <a:off x="4907554" y="1960134"/>
            <a:ext cx="4909448" cy="587100"/>
          </a:xfrm>
          <a:prstGeom prst="roundRect">
            <a:avLst/>
          </a:prstGeom>
          <a:solidFill>
            <a:srgbClr val="FFE699"/>
          </a:solidFill>
          <a:ln w="28575">
            <a:solidFill>
              <a:srgbClr val="FF9900"/>
            </a:solidFill>
          </a:ln>
          <a:effectLst/>
        </p:spPr>
        <p:txBody>
          <a:bodyPr wrap="square" lIns="36576" tIns="22860" rIns="36576"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600"/>
              </a:lnSpc>
              <a:defRPr sz="1000"/>
            </a:pPr>
            <a:r>
              <a:rPr lang="ja-JP" altLang="en-US" sz="1800" b="1">
                <a:latin typeface="HG丸ｺﾞｼｯｸM-PRO" panose="020F0600000000000000" pitchFamily="50" charset="-128"/>
                <a:ea typeface="HG丸ｺﾞｼｯｸM-PRO" panose="020F0600000000000000" pitchFamily="50" charset="-128"/>
              </a:rPr>
              <a:t>鶏もも肉の長ネギ塩炒め</a:t>
            </a:r>
            <a:endParaRPr lang="en-US" altLang="ja-JP" sz="1800" b="1">
              <a:latin typeface="HG丸ｺﾞｼｯｸM-PRO" panose="020F0600000000000000" pitchFamily="50" charset="-128"/>
              <a:ea typeface="HG丸ｺﾞｼｯｸM-PRO" panose="020F0600000000000000" pitchFamily="50" charset="-128"/>
            </a:endParaRPr>
          </a:p>
        </p:txBody>
      </p:sp>
      <p:sp>
        <p:nvSpPr>
          <p:cNvPr id="18" name="AutoShape 2">
            <a:extLst>
              <a:ext uri="{FF2B5EF4-FFF2-40B4-BE49-F238E27FC236}">
                <a16:creationId xmlns:a16="http://schemas.microsoft.com/office/drawing/2014/main" id="{C1985058-248D-6E76-DB39-3CFABD208357}"/>
              </a:ext>
            </a:extLst>
          </p:cNvPr>
          <p:cNvSpPr>
            <a:spLocks noChangeArrowheads="1"/>
          </p:cNvSpPr>
          <p:nvPr/>
        </p:nvSpPr>
        <p:spPr bwMode="auto">
          <a:xfrm>
            <a:off x="4690811" y="2564496"/>
            <a:ext cx="4909448" cy="380712"/>
          </a:xfrm>
          <a:prstGeom prst="flowChartAlternateProcess">
            <a:avLst/>
          </a:prstGeom>
          <a:noFill/>
          <a:ln w="38100" algn="ctr">
            <a:noFill/>
            <a:miter lim="800000"/>
            <a:headEnd/>
            <a:tailEnd/>
          </a:ln>
          <a:effectLst/>
        </p:spPr>
        <p:txBody>
          <a:bodyPr wrap="square" lIns="36576" tIns="18288" rIns="0" bIns="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400" b="1">
                <a:latin typeface="HG丸ｺﾞｼｯｸM-PRO"/>
                <a:ea typeface="HG丸ｺﾞｼｯｸM-PRO"/>
                <a:cs typeface="HG丸ｺﾞｼｯｸM-PRO"/>
              </a:rPr>
              <a:t>さっぱり！ レモン汁が決め手</a:t>
            </a:r>
            <a:endParaRPr lang="en-US" altLang="ja-JP" sz="1400" b="1">
              <a:latin typeface="HG丸ｺﾞｼｯｸM-PRO"/>
              <a:ea typeface="HG丸ｺﾞｼｯｸM-PRO"/>
              <a:cs typeface="HG丸ｺﾞｼｯｸM-PRO"/>
            </a:endParaRPr>
          </a:p>
        </p:txBody>
      </p:sp>
      <p:sp>
        <p:nvSpPr>
          <p:cNvPr id="21" name="AutoShape 9">
            <a:extLst>
              <a:ext uri="{FF2B5EF4-FFF2-40B4-BE49-F238E27FC236}">
                <a16:creationId xmlns:a16="http://schemas.microsoft.com/office/drawing/2014/main" id="{972B9D14-233B-733C-790E-3EEAF2E8E926}"/>
              </a:ext>
            </a:extLst>
          </p:cNvPr>
          <p:cNvSpPr>
            <a:spLocks noChangeArrowheads="1"/>
          </p:cNvSpPr>
          <p:nvPr/>
        </p:nvSpPr>
        <p:spPr bwMode="auto">
          <a:xfrm>
            <a:off x="4860861" y="5245767"/>
            <a:ext cx="4909449" cy="3001439"/>
          </a:xfrm>
          <a:prstGeom prst="foldedCorner">
            <a:avLst>
              <a:gd name="adj" fmla="val 12500"/>
            </a:avLst>
          </a:prstGeom>
          <a:solidFill>
            <a:srgbClr val="FFFF99"/>
          </a:solidFill>
          <a:ln w="9525">
            <a:noFill/>
            <a:round/>
            <a:headEnd/>
            <a:tailEnd/>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500"/>
              </a:lnSpc>
              <a:defRPr sz="1000"/>
            </a:pPr>
            <a:r>
              <a:rPr lang="en-US" sz="1200" b="1" i="0">
                <a:latin typeface="HG丸ｺﾞｼｯｸM-PRO"/>
                <a:ea typeface="HG丸ｺﾞｼｯｸM-PRO"/>
              </a:rPr>
              <a:t>《</a:t>
            </a:r>
            <a:r>
              <a:rPr lang="ja-JP" altLang="en-US" sz="1200" b="1" i="0">
                <a:latin typeface="HG丸ｺﾞｼｯｸM-PRO"/>
                <a:ea typeface="HG丸ｺﾞｼｯｸM-PRO"/>
              </a:rPr>
              <a:t>作り方</a:t>
            </a:r>
            <a:r>
              <a:rPr lang="en-US" sz="1200" b="1" i="0">
                <a:latin typeface="HG丸ｺﾞｼｯｸM-PRO"/>
                <a:ea typeface="HG丸ｺﾞｼｯｸM-PRO"/>
              </a:rPr>
              <a:t>》</a:t>
            </a:r>
            <a:endParaRPr lang="en-US" sz="1050" b="1" i="0">
              <a:latin typeface="HGMaruGothicMPRO" panose="020F0600000000000000" pitchFamily="34" charset="-128"/>
              <a:ea typeface="HGMaruGothicMPRO" panose="020F0600000000000000" pitchFamily="34" charset="-128"/>
            </a:endParaRPr>
          </a:p>
          <a:p>
            <a:endParaRPr lang="en-US" altLang="ja-JP" sz="1050">
              <a:latin typeface="HGMaruGothicMPRO" panose="020F0600000000000000" pitchFamily="34" charset="-128"/>
              <a:ea typeface="HGMaruGothicMPRO" panose="020F0600000000000000" pitchFamily="34" charset="-128"/>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１：長ネギは</a:t>
            </a:r>
            <a:r>
              <a:rPr lang="en-US" altLang="ja-JP" sz="1050">
                <a:latin typeface="HGMaruGothicMPRO" panose="020F0600000000000000" pitchFamily="34" charset="-128"/>
                <a:ea typeface="HGMaruGothicMPRO" panose="020F0600000000000000" pitchFamily="34" charset="-128"/>
                <a:cs typeface="HG丸ｺﾞｼｯｸM-PRO"/>
              </a:rPr>
              <a:t>1</a:t>
            </a:r>
            <a:r>
              <a:rPr lang="en" altLang="ja-JP" sz="1050">
                <a:latin typeface="HGMaruGothicMPRO" panose="020F0600000000000000" pitchFamily="34" charset="-128"/>
                <a:ea typeface="HGMaruGothicMPRO" panose="020F0600000000000000" pitchFamily="34" charset="-128"/>
                <a:cs typeface="HG丸ｺﾞｼｯｸM-PRO"/>
              </a:rPr>
              <a:t>cm</a:t>
            </a:r>
            <a:r>
              <a:rPr lang="ja-JP" altLang="en-US" sz="1050">
                <a:latin typeface="HGMaruGothicMPRO" panose="020F0600000000000000" pitchFamily="34" charset="-128"/>
                <a:ea typeface="HGMaruGothicMPRO" panose="020F0600000000000000" pitchFamily="34" charset="-128"/>
                <a:cs typeface="HG丸ｺﾞｼｯｸM-PRO"/>
              </a:rPr>
              <a:t>幅の小口切りにする。</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　　</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２：鶏もも肉は余分な脂肪を除き、一口大に切る。</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b="0" i="0">
              <a:effectLst/>
              <a:latin typeface="HGMaruGothicMPRO" panose="020F0600000000000000" pitchFamily="34" charset="-128"/>
              <a:ea typeface="HGMaruGothicMPRO" panose="020F0600000000000000" pitchFamily="34" charset="-128"/>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３：ボウルに鶏もも肉、</a:t>
            </a:r>
            <a:r>
              <a:rPr lang="en-US" altLang="ja-JP" sz="1050">
                <a:latin typeface="HGMaruGothicMPRO"/>
                <a:ea typeface="HGMaruGothicMPRO"/>
                <a:cs typeface="HG丸ｺﾞｼｯｸM-PRO"/>
              </a:rPr>
              <a:t>【A】</a:t>
            </a:r>
            <a:r>
              <a:rPr lang="ja-JP" altLang="en-US" sz="1050">
                <a:latin typeface="HGMaruGothicMPRO" panose="020F0600000000000000" pitchFamily="34" charset="-128"/>
                <a:ea typeface="HGMaruGothicMPRO" panose="020F0600000000000000" pitchFamily="34" charset="-128"/>
                <a:cs typeface="HG丸ｺﾞｼｯｸM-PRO"/>
              </a:rPr>
              <a:t>を入れてもみ込む。</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４：</a:t>
            </a:r>
            <a:r>
              <a:rPr lang="ja-JP" altLang="en-US" sz="1050">
                <a:latin typeface="HGMaruGothicMPRO"/>
                <a:ea typeface="HGMaruGothicMPRO"/>
                <a:cs typeface="HG丸ｺﾞｼｯｸM-PRO"/>
              </a:rPr>
              <a:t>フライパンを中火で熱し、ごま油を引く。</a:t>
            </a:r>
            <a:endParaRPr lang="en-US" altLang="ja-JP" sz="1050">
              <a:latin typeface="HGMaruGothicMPRO"/>
              <a:ea typeface="HGMaruGothicMPRO"/>
              <a:cs typeface="HG丸ｺﾞｼｯｸM-PRO"/>
            </a:endParaRPr>
          </a:p>
          <a:p>
            <a:pPr marL="265113" indent="-265113"/>
            <a:endParaRPr lang="en-US" altLang="ja-JP" sz="1050">
              <a:latin typeface="HGMaruGothicMPRO"/>
              <a:ea typeface="HGMaruGothicMPRO"/>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５</a:t>
            </a:r>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a:t>
            </a:r>
            <a:r>
              <a:rPr lang="en-US" altLang="ja-JP" sz="1050">
                <a:latin typeface="HGMaruGothicMPRO"/>
                <a:ea typeface="HGMaruGothicMPRO"/>
                <a:cs typeface="HG丸ｺﾞｼｯｸM-PRO"/>
              </a:rPr>
              <a:t>3</a:t>
            </a:r>
            <a:r>
              <a:rPr lang="ja-JP" altLang="en-US" sz="1050">
                <a:latin typeface="HGMaruGothicMPRO"/>
                <a:ea typeface="HGMaruGothicMPRO"/>
                <a:cs typeface="HG丸ｺﾞｼｯｸM-PRO"/>
              </a:rPr>
              <a:t>）を入れて全体に焼き色が付くまで</a:t>
            </a:r>
            <a:r>
              <a:rPr lang="en-US" altLang="ja-JP" sz="1050">
                <a:latin typeface="HGMaruGothicMPRO"/>
                <a:ea typeface="HGMaruGothicMPRO"/>
                <a:cs typeface="HG丸ｺﾞｼｯｸM-PRO"/>
              </a:rPr>
              <a:t>5</a:t>
            </a:r>
            <a:r>
              <a:rPr lang="ja-JP" altLang="en-US" sz="1050">
                <a:latin typeface="HGMaruGothicMPRO"/>
                <a:ea typeface="HGMaruGothicMPRO"/>
                <a:cs typeface="HG丸ｺﾞｼｯｸM-PRO"/>
              </a:rPr>
              <a:t>分ほど炒める。</a:t>
            </a:r>
            <a:endParaRPr lang="en-US" altLang="ja-JP" sz="1050">
              <a:latin typeface="HGMaruGothicMPRO"/>
              <a:ea typeface="HGMaruGothicMPRO"/>
              <a:cs typeface="HG丸ｺﾞｼｯｸM-PRO"/>
            </a:endParaRPr>
          </a:p>
          <a:p>
            <a:pPr marL="265113" indent="-265113"/>
            <a:endParaRPr lang="en-US" altLang="ja-JP" sz="1050">
              <a:latin typeface="HGMaruGothicMPRO"/>
              <a:ea typeface="HGMaruGothicMPRO"/>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６：</a:t>
            </a:r>
            <a:r>
              <a:rPr lang="ja-JP" altLang="en-US" sz="1050">
                <a:latin typeface="HGMaruGothicMPRO"/>
                <a:ea typeface="HGMaruGothicMPRO"/>
                <a:cs typeface="HG丸ｺﾞｼｯｸM-PRO"/>
              </a:rPr>
              <a:t>（</a:t>
            </a:r>
            <a:r>
              <a:rPr lang="en-US" altLang="ja-JP" sz="1050">
                <a:latin typeface="HGMaruGothicMPRO"/>
                <a:ea typeface="HGMaruGothicMPRO"/>
                <a:cs typeface="HG丸ｺﾞｼｯｸM-PRO"/>
              </a:rPr>
              <a:t>1</a:t>
            </a:r>
            <a:r>
              <a:rPr lang="ja-JP" altLang="en-US" sz="1050">
                <a:latin typeface="HGMaruGothicMPRO"/>
                <a:ea typeface="HGMaruGothicMPRO"/>
                <a:cs typeface="HG丸ｺﾞｼｯｸM-PRO"/>
              </a:rPr>
              <a:t>）を加え、長ネギがしんなりするまで炒める。</a:t>
            </a:r>
            <a:endParaRPr lang="en-US" altLang="ja-JP" sz="1050">
              <a:latin typeface="HGMaruGothicMPRO"/>
              <a:ea typeface="HGMaruGothicMPRO"/>
              <a:cs typeface="HG丸ｺﾞｼｯｸM-PRO"/>
            </a:endParaRPr>
          </a:p>
          <a:p>
            <a:pPr marL="265113" indent="-265113"/>
            <a:endParaRPr lang="en-US" altLang="ja-JP" sz="1050">
              <a:latin typeface="HGMaruGothicMPRO"/>
              <a:ea typeface="HGMaruGothicMPRO"/>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７：</a:t>
            </a:r>
            <a:r>
              <a:rPr lang="en-US" altLang="ja-JP"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a:t>
            </a:r>
            <a:r>
              <a:rPr lang="en" altLang="ja-JP"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B</a:t>
            </a:r>
            <a:r>
              <a:rPr lang="en-US" altLang="ja-JP"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a:t>
            </a:r>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を入れて、味を調える。</a:t>
            </a:r>
            <a:endParaRPr lang="en-US" altLang="ja-JP" sz="1050">
              <a:latin typeface="HGMaruGothicMPRO"/>
              <a:ea typeface="HGMaruGothicMPRO"/>
              <a:cs typeface="HG丸ｺﾞｼｯｸM-PRO"/>
            </a:endParaRPr>
          </a:p>
          <a:p>
            <a:pPr marL="265113" indent="-265113"/>
            <a:endParaRPr lang="en-US" altLang="ja-JP" sz="1050">
              <a:latin typeface="HGMaruGothicMPRO"/>
              <a:ea typeface="HGMaruGothicMPRO"/>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８：器に盛り付ける。</a:t>
            </a:r>
            <a:endParaRPr lang="en-US" altLang="ja-JP" sz="1050">
              <a:latin typeface="HGMaruGothicMPRO"/>
              <a:ea typeface="HGMaruGothicMPRO"/>
              <a:cs typeface="HG丸ｺﾞｼｯｸM-PRO"/>
            </a:endParaRPr>
          </a:p>
        </p:txBody>
      </p:sp>
      <p:sp>
        <p:nvSpPr>
          <p:cNvPr id="24" name="AutoShape 6">
            <a:extLst>
              <a:ext uri="{FF2B5EF4-FFF2-40B4-BE49-F238E27FC236}">
                <a16:creationId xmlns:a16="http://schemas.microsoft.com/office/drawing/2014/main" id="{85B317C2-7BCB-BA26-E5A7-1862D10F3F1F}"/>
              </a:ext>
            </a:extLst>
          </p:cNvPr>
          <p:cNvSpPr>
            <a:spLocks noChangeArrowheads="1"/>
          </p:cNvSpPr>
          <p:nvPr/>
        </p:nvSpPr>
        <p:spPr bwMode="auto">
          <a:xfrm>
            <a:off x="10489226" y="2062724"/>
            <a:ext cx="5055841" cy="487140"/>
          </a:xfrm>
          <a:prstGeom prst="flowChartAlternateProcess">
            <a:avLst/>
          </a:prstGeom>
          <a:solidFill>
            <a:schemeClr val="accent2">
              <a:lumMod val="20000"/>
              <a:lumOff val="80000"/>
            </a:schemeClr>
          </a:solidFill>
          <a:ln>
            <a:noFill/>
          </a:ln>
          <a:effectLst/>
        </p:spPr>
        <p:txBody>
          <a:bodyPr wrap="square" lIns="45720" tIns="22860" rIns="4572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800" b="1">
                <a:latin typeface="HGMaruGothicMPRO" panose="020F0600000000000000" pitchFamily="34" charset="-128"/>
                <a:ea typeface="HGMaruGothicMPRO" panose="020F0600000000000000" pitchFamily="34" charset="-128"/>
                <a:cs typeface="ヒラギノ角ゴ ProN W6"/>
              </a:rPr>
              <a:t>ハマチ</a:t>
            </a:r>
            <a:endParaRPr lang="ja-JP" altLang="en-US" sz="1800" b="1" i="0">
              <a:latin typeface="HGMaruGothicMPRO" panose="020F0600000000000000" pitchFamily="34" charset="-128"/>
              <a:ea typeface="HGMaruGothicMPRO" panose="020F0600000000000000" pitchFamily="34" charset="-128"/>
              <a:cs typeface="ヒラギノ角ゴ ProN W6"/>
            </a:endParaRPr>
          </a:p>
        </p:txBody>
      </p:sp>
      <p:sp>
        <p:nvSpPr>
          <p:cNvPr id="27" name="AutoShape 4">
            <a:extLst>
              <a:ext uri="{FF2B5EF4-FFF2-40B4-BE49-F238E27FC236}">
                <a16:creationId xmlns:a16="http://schemas.microsoft.com/office/drawing/2014/main" id="{830C5B20-3A4A-3B58-B618-4294F17E3B92}"/>
              </a:ext>
            </a:extLst>
          </p:cNvPr>
          <p:cNvSpPr>
            <a:spLocks noChangeArrowheads="1"/>
          </p:cNvSpPr>
          <p:nvPr/>
        </p:nvSpPr>
        <p:spPr bwMode="auto">
          <a:xfrm>
            <a:off x="166556" y="5237961"/>
            <a:ext cx="4503990" cy="2972710"/>
          </a:xfrm>
          <a:prstGeom prst="foldedCorner">
            <a:avLst>
              <a:gd name="adj" fmla="val 12500"/>
            </a:avLst>
          </a:prstGeom>
          <a:solidFill>
            <a:srgbClr val="FFFF99"/>
          </a:solidFill>
          <a:ln>
            <a:noFill/>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600"/>
              </a:lnSpc>
              <a:defRPr sz="1000"/>
            </a:pPr>
            <a:r>
              <a:rPr lang="en-US" altLang="ja-JP" sz="1200" b="1" i="0" strike="noStrike">
                <a:latin typeface="HGMaruGothicMPRO"/>
                <a:ea typeface="HGMaruGothicMPRO"/>
              </a:rPr>
              <a:t>《</a:t>
            </a:r>
            <a:r>
              <a:rPr lang="ja-JP" altLang="en-US" sz="1200" b="1" i="0" strike="noStrike">
                <a:latin typeface="HGMaruGothicMPRO"/>
                <a:ea typeface="HGMaruGothicMPRO"/>
              </a:rPr>
              <a:t>作り方</a:t>
            </a:r>
            <a:r>
              <a:rPr lang="en-US" altLang="ja-JP" sz="1200" b="1" i="0" strike="noStrike">
                <a:latin typeface="HGMaruGothicMPRO"/>
                <a:ea typeface="HGMaruGothicMPRO"/>
              </a:rPr>
              <a:t>》</a:t>
            </a:r>
            <a:endParaRPr lang="en-US" altLang="ja-JP" sz="1200" b="1" i="0" strike="noStrike">
              <a:latin typeface="HGMaruGothicMPRO" panose="020F0600000000000000" pitchFamily="34" charset="-128"/>
              <a:ea typeface="HGMaruGothicMPRO" panose="020F0600000000000000" pitchFamily="34" charset="-128"/>
            </a:endParaRPr>
          </a:p>
          <a:p>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１：ハマチは軽く塩（分量外）を振り</a:t>
            </a:r>
            <a:r>
              <a:rPr lang="en-US" altLang="ja-JP" sz="1050">
                <a:latin typeface="HGMaruGothicMPRO" panose="020F0600000000000000" pitchFamily="34" charset="-128"/>
                <a:ea typeface="HGMaruGothicMPRO" panose="020F0600000000000000" pitchFamily="34" charset="-128"/>
                <a:cs typeface="HG丸ｺﾞｼｯｸM-PRO"/>
              </a:rPr>
              <a:t>10</a:t>
            </a:r>
            <a:r>
              <a:rPr lang="ja-JP" altLang="en-US" sz="1050">
                <a:latin typeface="HGMaruGothicMPRO" panose="020F0600000000000000" pitchFamily="34" charset="-128"/>
                <a:ea typeface="HGMaruGothicMPRO" panose="020F0600000000000000" pitchFamily="34" charset="-128"/>
                <a:cs typeface="HG丸ｺﾞｼｯｸM-PRO"/>
              </a:rPr>
              <a:t>分ほど置いた後、</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　　キッチンペーパーで水分を拭き取る。</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２：ハマチに塩こしょうを振り、薄力粉をまぶす。</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　　</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３：サラダ油を引いたフライパンを熱して（２）を入れ、</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　　両面きつね色になるまで中火で焼く。</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４：余分な油を拭き取ったら</a:t>
            </a:r>
            <a:r>
              <a:rPr lang="en-US" altLang="ja-JP" sz="1050">
                <a:latin typeface="HGMaruGothicMPRO"/>
                <a:ea typeface="HGMaruGothicMPRO"/>
                <a:cs typeface="HG丸ｺﾞｼｯｸM-PRO"/>
              </a:rPr>
              <a:t>【A】</a:t>
            </a:r>
            <a:r>
              <a:rPr lang="ja-JP" altLang="en-US" sz="1050">
                <a:latin typeface="HGMaruGothicMPRO" panose="020F0600000000000000" pitchFamily="34" charset="-128"/>
                <a:ea typeface="HGMaruGothicMPRO" panose="020F0600000000000000" pitchFamily="34" charset="-128"/>
                <a:cs typeface="HG丸ｺﾞｼｯｸM-PRO"/>
              </a:rPr>
              <a:t>の調味料を入れて</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　　タレを煮からめる。</a:t>
            </a:r>
            <a:endParaRPr lang="en-US" altLang="ja-JP" sz="1050">
              <a:latin typeface="HGMaruGothicMPRO" panose="020F0600000000000000" pitchFamily="34" charset="-128"/>
              <a:ea typeface="HGMaruGothicMPRO" panose="020F0600000000000000" pitchFamily="34" charset="-128"/>
              <a:cs typeface="HG丸ｺﾞｼｯｸM-PRO"/>
            </a:endParaRPr>
          </a:p>
          <a:p>
            <a:pPr marL="265113" indent="-265113"/>
            <a:endParaRPr lang="en-US" altLang="ja-JP" sz="1050">
              <a:latin typeface="HGMaruGothicMPRO"/>
              <a:ea typeface="HGMaruGothicMPRO"/>
              <a:cs typeface="HG丸ｺﾞｼｯｸM-PRO"/>
            </a:endParaRPr>
          </a:p>
          <a:p>
            <a:pPr marL="265113" indent="-265113"/>
            <a:r>
              <a:rPr lang="ja-JP" altLang="en-US" sz="1050">
                <a:latin typeface="HGMaruGothicMPRO" panose="020F0600000000000000" pitchFamily="34" charset="-128"/>
                <a:ea typeface="HGMaruGothicMPRO" panose="020F0600000000000000" pitchFamily="34" charset="-128"/>
                <a:cs typeface="HG丸ｺﾞｼｯｸM-PRO"/>
              </a:rPr>
              <a:t>５</a:t>
            </a:r>
            <a:r>
              <a:rPr lang="ja-JP" altLang="en-US" sz="1050">
                <a:latin typeface="HGMaruGothicMPRO" panose="020F0600000000000000" pitchFamily="34" charset="-128"/>
                <a:ea typeface="HGMaruGothicMPRO" panose="020F0600000000000000" pitchFamily="34" charset="-128"/>
                <a:cs typeface="HG丸ｺﾞｼｯｸM-PRO"/>
                <a:sym typeface="Wingdings" panose="05000000000000000000" pitchFamily="2" charset="2"/>
              </a:rPr>
              <a:t>：器に盛り付ける。</a:t>
            </a:r>
            <a:endParaRPr lang="en-US" altLang="ja-JP" sz="1050" i="0">
              <a:effectLst/>
              <a:latin typeface="HGMaruGothicMPRO" panose="020F0600000000000000" pitchFamily="34" charset="-128"/>
              <a:ea typeface="HGMaruGothicMPRO" panose="020F0600000000000000" pitchFamily="34" charset="-128"/>
              <a:sym typeface="Wingdings" panose="05000000000000000000" pitchFamily="2" charset="2"/>
            </a:endParaRPr>
          </a:p>
        </p:txBody>
      </p:sp>
      <p:sp>
        <p:nvSpPr>
          <p:cNvPr id="30" name="AutoShape 10">
            <a:extLst>
              <a:ext uri="{FF2B5EF4-FFF2-40B4-BE49-F238E27FC236}">
                <a16:creationId xmlns:a16="http://schemas.microsoft.com/office/drawing/2014/main" id="{391914A3-37E9-E1F9-528A-69BB48BEB727}"/>
              </a:ext>
            </a:extLst>
          </p:cNvPr>
          <p:cNvSpPr>
            <a:spLocks noChangeArrowheads="1"/>
          </p:cNvSpPr>
          <p:nvPr/>
        </p:nvSpPr>
        <p:spPr bwMode="auto">
          <a:xfrm>
            <a:off x="4826380" y="3007363"/>
            <a:ext cx="4909449" cy="2183820"/>
          </a:xfrm>
          <a:prstGeom prst="foldedCorner">
            <a:avLst>
              <a:gd name="adj" fmla="val 12500"/>
            </a:avLst>
          </a:prstGeom>
          <a:solidFill>
            <a:schemeClr val="accent6">
              <a:lumMod val="20000"/>
              <a:lumOff val="80000"/>
            </a:schemeClr>
          </a:solidFill>
          <a:ln w="9525">
            <a:noFill/>
            <a:round/>
            <a:headEnd/>
            <a:tailEnd/>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300"/>
              </a:lnSpc>
              <a:defRPr sz="1000"/>
            </a:pPr>
            <a:r>
              <a:rPr lang="en-US" altLang="ja-JP" sz="1200" b="1" i="0" strike="noStrike">
                <a:solidFill>
                  <a:srgbClr val="000000"/>
                </a:solidFill>
                <a:latin typeface="HGMaruGothicMPRO"/>
                <a:ea typeface="HGMaruGothicMPRO"/>
                <a:cs typeface="HG丸ｺﾞｼｯｸM-PRO"/>
              </a:rPr>
              <a:t>《</a:t>
            </a:r>
            <a:r>
              <a:rPr lang="ja-JP" altLang="en-US" sz="1200" b="1" i="0" strike="noStrike">
                <a:solidFill>
                  <a:srgbClr val="000000"/>
                </a:solidFill>
                <a:latin typeface="HGMaruGothicMPRO"/>
                <a:ea typeface="HGMaruGothicMPRO"/>
                <a:cs typeface="HG丸ｺﾞｼｯｸM-PRO"/>
              </a:rPr>
              <a:t>材料：２人前</a:t>
            </a:r>
            <a:r>
              <a:rPr lang="en-US" altLang="ja-JP" sz="1200" b="1" i="0" strike="noStrike">
                <a:solidFill>
                  <a:srgbClr val="000000"/>
                </a:solidFill>
                <a:latin typeface="HGMaruGothicMPRO"/>
                <a:ea typeface="HGMaruGothicMPRO"/>
                <a:cs typeface="HG丸ｺﾞｼｯｸM-PRO"/>
              </a:rPr>
              <a:t>》</a:t>
            </a:r>
            <a:endParaRPr lang="en-US" altLang="ja-JP" sz="1200">
              <a:latin typeface="HGMaruGothicMPRO" panose="020F0600000000000000" pitchFamily="34" charset="-128"/>
              <a:ea typeface="HGMaruGothicMPRO" panose="020F0600000000000000" pitchFamily="34" charset="-128"/>
              <a:cs typeface="HG丸ｺﾞｼｯｸM-PRO"/>
            </a:endParaRPr>
          </a:p>
          <a:p>
            <a:pPr rtl="1">
              <a:lnSpc>
                <a:spcPts val="1600"/>
              </a:lnSpc>
              <a:defRPr sz="1000"/>
            </a:pPr>
            <a:r>
              <a:rPr lang="ja-JP" altLang="en-US" sz="1050">
                <a:latin typeface="HGMaruGothicMPRO"/>
                <a:ea typeface="HGMaruGothicMPRO"/>
                <a:cs typeface="HG丸ｺﾞｼｯｸM-PRO"/>
              </a:rPr>
              <a:t>長ネギ　</a:t>
            </a:r>
            <a:r>
              <a:rPr lang="en" altLang="ja-JP" sz="1050">
                <a:latin typeface="HGMaruGothicMPRO"/>
                <a:ea typeface="HGMaruGothicMPRO"/>
                <a:cs typeface="HG丸ｺﾞｼｯｸM-PRO"/>
              </a:rPr>
              <a:t>100g</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鶏もも肉　</a:t>
            </a:r>
            <a:r>
              <a:rPr lang="en" altLang="ja-JP" sz="1050">
                <a:latin typeface="HGMaruGothicMPRO"/>
                <a:ea typeface="HGMaruGothicMPRO"/>
                <a:cs typeface="HG丸ｺﾞｼｯｸM-PRO"/>
              </a:rPr>
              <a:t>200g</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ごま油　大さじ</a:t>
            </a:r>
            <a:r>
              <a:rPr lang="en-US" altLang="ja-JP" sz="1050">
                <a:latin typeface="HGMaruGothicMPRO"/>
                <a:ea typeface="HGMaruGothicMPRO"/>
                <a:cs typeface="HG丸ｺﾞｼｯｸM-PRO"/>
              </a:rPr>
              <a:t>1</a:t>
            </a:r>
          </a:p>
          <a:p>
            <a:pPr rtl="1">
              <a:lnSpc>
                <a:spcPts val="1600"/>
              </a:lnSpc>
              <a:defRPr sz="1000"/>
            </a:pPr>
            <a:r>
              <a:rPr lang="en-US" altLang="ja-JP" sz="1050">
                <a:latin typeface="HGMaruGothicMPRO"/>
                <a:ea typeface="HGMaruGothicMPRO"/>
                <a:cs typeface="HG丸ｺﾞｼｯｸM-PRO"/>
              </a:rPr>
              <a:t>【A】</a:t>
            </a:r>
          </a:p>
          <a:p>
            <a:pPr rtl="1">
              <a:lnSpc>
                <a:spcPts val="1600"/>
              </a:lnSpc>
              <a:defRPr sz="1000"/>
            </a:pPr>
            <a:r>
              <a:rPr lang="ja-JP" altLang="en-US" sz="1050">
                <a:latin typeface="HGMaruGothicMPRO"/>
                <a:ea typeface="HGMaruGothicMPRO"/>
                <a:cs typeface="HG丸ｺﾞｼｯｸM-PRO"/>
              </a:rPr>
              <a:t>酒　大さじ</a:t>
            </a:r>
            <a:r>
              <a:rPr lang="en-US" altLang="ja-JP" sz="1050">
                <a:latin typeface="HGMaruGothicMPRO"/>
                <a:ea typeface="HGMaruGothicMPRO"/>
                <a:cs typeface="HG丸ｺﾞｼｯｸM-PRO"/>
              </a:rPr>
              <a:t>1</a:t>
            </a:r>
            <a:r>
              <a:rPr lang="ja-JP" altLang="en-US" sz="1050">
                <a:latin typeface="HGMaruGothicMPRO"/>
                <a:ea typeface="HGMaruGothicMPRO"/>
                <a:cs typeface="HG丸ｺﾞｼｯｸM-PRO"/>
              </a:rPr>
              <a:t>　　塩　小さじ</a:t>
            </a:r>
            <a:r>
              <a:rPr lang="en-US" altLang="ja-JP" sz="1050">
                <a:latin typeface="HGMaruGothicMPRO"/>
                <a:ea typeface="HGMaruGothicMPRO"/>
                <a:cs typeface="HG丸ｺﾞｼｯｸM-PRO"/>
              </a:rPr>
              <a:t>1/2</a:t>
            </a:r>
          </a:p>
          <a:p>
            <a:pPr rtl="1">
              <a:lnSpc>
                <a:spcPts val="1600"/>
              </a:lnSpc>
              <a:defRPr sz="1000"/>
            </a:pPr>
            <a:r>
              <a:rPr lang="en-US" altLang="ja-JP" sz="1050">
                <a:latin typeface="HGMaruGothicMPRO"/>
                <a:ea typeface="HGMaruGothicMPRO"/>
                <a:cs typeface="HG丸ｺﾞｼｯｸM-PRO"/>
              </a:rPr>
              <a:t>【B】</a:t>
            </a:r>
          </a:p>
          <a:p>
            <a:pPr rtl="1">
              <a:lnSpc>
                <a:spcPts val="1600"/>
              </a:lnSpc>
              <a:defRPr sz="1000"/>
            </a:pPr>
            <a:r>
              <a:rPr lang="ja-JP" altLang="en-US" sz="1050">
                <a:latin typeface="HGMaruGothicMPRO"/>
                <a:ea typeface="HGMaruGothicMPRO"/>
                <a:cs typeface="HG丸ｺﾞｼｯｸM-PRO"/>
              </a:rPr>
              <a:t>塩　小さじ</a:t>
            </a:r>
            <a:r>
              <a:rPr lang="en-US" altLang="ja-JP" sz="1050">
                <a:latin typeface="HGMaruGothicMPRO"/>
                <a:ea typeface="HGMaruGothicMPRO"/>
                <a:cs typeface="HG丸ｺﾞｼｯｸM-PRO"/>
              </a:rPr>
              <a:t>1/4</a:t>
            </a:r>
            <a:r>
              <a:rPr lang="ja-JP" altLang="en-US" sz="1050">
                <a:latin typeface="HGMaruGothicMPRO"/>
                <a:ea typeface="HGMaruGothicMPRO"/>
                <a:cs typeface="HG丸ｺﾞｼｯｸM-PRO"/>
              </a:rPr>
              <a:t>　　こしょう　小さじ</a:t>
            </a:r>
            <a:r>
              <a:rPr lang="en-US" altLang="ja-JP" sz="1050">
                <a:latin typeface="HGMaruGothicMPRO"/>
                <a:ea typeface="HGMaruGothicMPRO"/>
                <a:cs typeface="HG丸ｺﾞｼｯｸM-PRO"/>
              </a:rPr>
              <a:t>1/4 </a:t>
            </a:r>
            <a:r>
              <a:rPr lang="ja-JP" altLang="en-US" sz="1050">
                <a:latin typeface="HGMaruGothicMPRO"/>
                <a:ea typeface="HGMaruGothicMPRO"/>
                <a:cs typeface="HG丸ｺﾞｼｯｸM-PRO"/>
              </a:rPr>
              <a:t>　</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おろしニンニク　小さじ</a:t>
            </a:r>
            <a:r>
              <a:rPr lang="en-US" altLang="ja-JP" sz="1050">
                <a:latin typeface="HGMaruGothicMPRO"/>
                <a:ea typeface="HGMaruGothicMPRO"/>
                <a:cs typeface="HG丸ｺﾞｼｯｸM-PRO"/>
              </a:rPr>
              <a:t>1/2</a:t>
            </a:r>
          </a:p>
          <a:p>
            <a:pPr rtl="1">
              <a:lnSpc>
                <a:spcPts val="1600"/>
              </a:lnSpc>
              <a:defRPr sz="1000"/>
            </a:pPr>
            <a:r>
              <a:rPr lang="ja-JP" altLang="en-US" sz="1050">
                <a:latin typeface="HGMaruGothicMPRO"/>
                <a:ea typeface="HGMaruGothicMPRO"/>
                <a:cs typeface="HG丸ｺﾞｼｯｸM-PRO"/>
              </a:rPr>
              <a:t>鶏がらスープのもと　小さじ１　　レモン汁　大さじ</a:t>
            </a:r>
            <a:r>
              <a:rPr lang="en-US" altLang="ja-JP" sz="1050">
                <a:latin typeface="HGMaruGothicMPRO"/>
                <a:ea typeface="HGMaruGothicMPRO"/>
                <a:cs typeface="HG丸ｺﾞｼｯｸM-PRO"/>
              </a:rPr>
              <a:t>2</a:t>
            </a:r>
            <a:r>
              <a:rPr lang="ja-JP" altLang="en-US" sz="1050">
                <a:latin typeface="HGMaruGothicMPRO"/>
                <a:ea typeface="HGMaruGothicMPRO"/>
                <a:cs typeface="HG丸ｺﾞｼｯｸM-PRO"/>
              </a:rPr>
              <a:t>　</a:t>
            </a:r>
            <a:endParaRPr lang="en-US" altLang="ja-JP" sz="1050">
              <a:latin typeface="HGMaruGothicMPRO"/>
              <a:ea typeface="HGMaruGothicMPRO"/>
              <a:cs typeface="HG丸ｺﾞｼｯｸM-PRO"/>
            </a:endParaRPr>
          </a:p>
        </p:txBody>
      </p:sp>
      <p:sp>
        <p:nvSpPr>
          <p:cNvPr id="33" name="Text Box 89">
            <a:extLst>
              <a:ext uri="{FF2B5EF4-FFF2-40B4-BE49-F238E27FC236}">
                <a16:creationId xmlns:a16="http://schemas.microsoft.com/office/drawing/2014/main" id="{EA2DF071-13C1-1008-9DAC-33FCC3CA2B96}"/>
              </a:ext>
            </a:extLst>
          </p:cNvPr>
          <p:cNvSpPr txBox="1">
            <a:spLocks noChangeArrowheads="1"/>
          </p:cNvSpPr>
          <p:nvPr/>
        </p:nvSpPr>
        <p:spPr bwMode="auto">
          <a:xfrm>
            <a:off x="17617484" y="153066"/>
            <a:ext cx="3870057" cy="731473"/>
          </a:xfrm>
          <a:prstGeom prst="rect">
            <a:avLst/>
          </a:prstGeom>
          <a:noFill/>
          <a:ln>
            <a:noFill/>
          </a:ln>
        </p:spPr>
        <p:txBody>
          <a:bodyPr wrap="square" lIns="54864" tIns="27432" rIns="54864" bIns="27432"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defRPr sz="1000"/>
            </a:pPr>
            <a:r>
              <a:rPr lang="en-US" altLang="ja-JP" sz="2400" b="1" i="0" strike="noStrike" dirty="0">
                <a:solidFill>
                  <a:schemeClr val="accent6">
                    <a:lumMod val="75000"/>
                  </a:schemeClr>
                </a:solidFill>
                <a:latin typeface="メイリオ" panose="020B0604030504040204" pitchFamily="50" charset="-128"/>
                <a:ea typeface="メイリオ" panose="020B0604030504040204" pitchFamily="50" charset="-128"/>
              </a:rPr>
              <a:t>〈2026</a:t>
            </a:r>
            <a:r>
              <a:rPr lang="ja-JP" altLang="en-US" sz="2400" b="1" i="0" strike="noStrike" dirty="0">
                <a:solidFill>
                  <a:schemeClr val="accent6">
                    <a:lumMod val="75000"/>
                  </a:schemeClr>
                </a:solidFill>
                <a:latin typeface="メイリオ" panose="020B0604030504040204" pitchFamily="50" charset="-128"/>
                <a:ea typeface="メイリオ" panose="020B0604030504040204" pitchFamily="50" charset="-128"/>
              </a:rPr>
              <a:t>年</a:t>
            </a:r>
            <a:r>
              <a:rPr lang="en-US" altLang="ja-JP" sz="2400" b="1" i="0" strike="noStrike" dirty="0">
                <a:solidFill>
                  <a:schemeClr val="accent6">
                    <a:lumMod val="75000"/>
                  </a:schemeClr>
                </a:solidFill>
                <a:latin typeface="メイリオ" panose="020B0604030504040204" pitchFamily="50" charset="-128"/>
                <a:ea typeface="メイリオ" panose="020B0604030504040204" pitchFamily="50" charset="-128"/>
              </a:rPr>
              <a:t>11</a:t>
            </a:r>
            <a:r>
              <a:rPr lang="ja-JP" altLang="en-US" sz="2400" b="1" i="0" strike="noStrike" dirty="0">
                <a:solidFill>
                  <a:schemeClr val="accent6">
                    <a:lumMod val="75000"/>
                  </a:schemeClr>
                </a:solidFill>
                <a:latin typeface="メイリオ" panose="020B0604030504040204" pitchFamily="50" charset="-128"/>
                <a:ea typeface="メイリオ" panose="020B0604030504040204" pitchFamily="50" charset="-128"/>
              </a:rPr>
              <a:t>月版</a:t>
            </a:r>
            <a:r>
              <a:rPr lang="en-US" altLang="ja-JP" sz="2400" b="1" i="0" strike="noStrike" dirty="0">
                <a:solidFill>
                  <a:schemeClr val="accent6">
                    <a:lumMod val="75000"/>
                  </a:schemeClr>
                </a:solidFill>
                <a:latin typeface="メイリオ" panose="020B0604030504040204" pitchFamily="50" charset="-128"/>
                <a:ea typeface="メイリオ" panose="020B0604030504040204" pitchFamily="50" charset="-128"/>
              </a:rPr>
              <a:t>〉</a:t>
            </a:r>
          </a:p>
        </p:txBody>
      </p:sp>
      <p:sp>
        <p:nvSpPr>
          <p:cNvPr id="35" name="Text Box 1833">
            <a:extLst>
              <a:ext uri="{FF2B5EF4-FFF2-40B4-BE49-F238E27FC236}">
                <a16:creationId xmlns:a16="http://schemas.microsoft.com/office/drawing/2014/main" id="{096E4CA7-0947-4D38-A086-FDCD1DD37DAB}"/>
              </a:ext>
            </a:extLst>
          </p:cNvPr>
          <p:cNvSpPr txBox="1">
            <a:spLocks noChangeArrowheads="1"/>
          </p:cNvSpPr>
          <p:nvPr/>
        </p:nvSpPr>
        <p:spPr bwMode="auto">
          <a:xfrm>
            <a:off x="10489225" y="2698127"/>
            <a:ext cx="4960001" cy="1277383"/>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b="0" i="0">
                <a:effectLst/>
                <a:latin typeface="HGMaruGothicMPRO"/>
                <a:ea typeface="HGMaruGothicMPRO"/>
              </a:rPr>
              <a:t>　ハマチは、</a:t>
            </a:r>
            <a:r>
              <a:rPr lang="ja-JP" altLang="en-US" sz="1050">
                <a:latin typeface="HGMaruGothicMPRO"/>
                <a:ea typeface="HGMaruGothicMPRO"/>
              </a:rPr>
              <a:t>たんぱく質の他、</a:t>
            </a:r>
            <a:r>
              <a:rPr lang="en" altLang="ja-JP" sz="1050" b="0" i="0">
                <a:effectLst/>
                <a:latin typeface="HGMaruGothicMPRO"/>
                <a:ea typeface="HGMaruGothicMPRO"/>
              </a:rPr>
              <a:t>DHA</a:t>
            </a:r>
            <a:r>
              <a:rPr lang="ja-JP" altLang="en" sz="1050" b="0" i="0">
                <a:effectLst/>
                <a:latin typeface="HGMaruGothicMPRO"/>
                <a:ea typeface="HGMaruGothicMPRO"/>
              </a:rPr>
              <a:t>、</a:t>
            </a:r>
            <a:r>
              <a:rPr lang="en" altLang="ja-JP" sz="1050" b="0" i="0">
                <a:effectLst/>
                <a:latin typeface="HGMaruGothicMPRO"/>
                <a:ea typeface="HGMaruGothicMPRO"/>
              </a:rPr>
              <a:t>EPA</a:t>
            </a:r>
            <a:r>
              <a:rPr lang="ja-JP" altLang="en" sz="1050" b="0" i="0">
                <a:effectLst/>
                <a:latin typeface="HGMaruGothicMPRO"/>
                <a:ea typeface="HGMaruGothicMPRO"/>
              </a:rPr>
              <a:t>、</a:t>
            </a:r>
            <a:r>
              <a:rPr lang="ja-JP" altLang="en-US" sz="1050" b="0" i="0">
                <a:effectLst/>
                <a:latin typeface="HGMaruGothicMPRO"/>
                <a:ea typeface="HGMaruGothicMPRO"/>
              </a:rPr>
              <a:t>ビタミン</a:t>
            </a:r>
            <a:r>
              <a:rPr lang="en" altLang="ja-JP" sz="1050" b="0" i="0">
                <a:effectLst/>
                <a:latin typeface="HGMaruGothicMPRO"/>
                <a:ea typeface="HGMaruGothicMPRO"/>
              </a:rPr>
              <a:t>D</a:t>
            </a:r>
            <a:r>
              <a:rPr lang="ja-JP" altLang="en" sz="1050" b="0" i="0">
                <a:effectLst/>
                <a:latin typeface="HGMaruGothicMPRO"/>
                <a:ea typeface="HGMaruGothicMPRO"/>
              </a:rPr>
              <a:t>、</a:t>
            </a:r>
            <a:r>
              <a:rPr lang="ja-JP" altLang="en-US" sz="1050" b="0" i="0">
                <a:effectLst/>
                <a:latin typeface="HGMaruGothicMPRO"/>
                <a:ea typeface="HGMaruGothicMPRO"/>
              </a:rPr>
              <a:t>ビタミン</a:t>
            </a:r>
            <a:r>
              <a:rPr lang="en" altLang="ja-JP" sz="1050" b="0" i="0">
                <a:effectLst/>
                <a:latin typeface="HGMaruGothicMPRO"/>
                <a:ea typeface="HGMaruGothicMPRO"/>
              </a:rPr>
              <a:t>B1</a:t>
            </a:r>
            <a:r>
              <a:rPr lang="ja-JP" altLang="en" sz="1050" b="0" i="0">
                <a:effectLst/>
                <a:latin typeface="HGMaruGothicMPRO"/>
                <a:ea typeface="HGMaruGothicMPRO"/>
              </a:rPr>
              <a:t>、</a:t>
            </a:r>
            <a:r>
              <a:rPr lang="ja-JP" altLang="en-US" sz="1050" b="0" i="0">
                <a:effectLst/>
                <a:latin typeface="HGMaruGothicMPRO"/>
                <a:ea typeface="HGMaruGothicMPRO"/>
              </a:rPr>
              <a:t>ビタミン</a:t>
            </a:r>
            <a:r>
              <a:rPr lang="en" altLang="ja-JP" sz="1050" b="0" i="0">
                <a:effectLst/>
                <a:latin typeface="HGMaruGothicMPRO"/>
                <a:ea typeface="HGMaruGothicMPRO"/>
              </a:rPr>
              <a:t>B2</a:t>
            </a:r>
            <a:r>
              <a:rPr lang="ja-JP" altLang="en" sz="1050" b="0" i="0">
                <a:effectLst/>
                <a:latin typeface="HGMaruGothicMPRO"/>
                <a:ea typeface="HGMaruGothicMPRO"/>
              </a:rPr>
              <a:t>、</a:t>
            </a:r>
            <a:r>
              <a:rPr lang="ja-JP" altLang="en-US" sz="1050" b="0" i="0">
                <a:effectLst/>
                <a:latin typeface="HGMaruGothicMPRO"/>
                <a:ea typeface="HGMaruGothicMPRO"/>
              </a:rPr>
              <a:t>タウリンなどを含みます。</a:t>
            </a:r>
            <a:r>
              <a:rPr lang="en" altLang="ja-JP" sz="1050" b="0" i="0">
                <a:effectLst/>
                <a:latin typeface="HGMaruGothicMPRO"/>
                <a:ea typeface="HGMaruGothicMPRO"/>
              </a:rPr>
              <a:t>DHA</a:t>
            </a:r>
            <a:r>
              <a:rPr lang="ja-JP" altLang="en-US" sz="1050" b="0" i="0">
                <a:effectLst/>
                <a:latin typeface="HGMaruGothicMPRO"/>
                <a:ea typeface="HGMaruGothicMPRO"/>
              </a:rPr>
              <a:t>には、血液の流れをスムーズに保つ働きがあるとされ、脳や神経の健康維持をサポートする栄養素として知られています。</a:t>
            </a:r>
            <a:endParaRPr lang="en-US" altLang="ja-JP" sz="1050" b="0" i="0">
              <a:effectLst/>
              <a:latin typeface="HGMaruGothicMPRO"/>
              <a:ea typeface="HGMaruGothicMPRO"/>
            </a:endParaRPr>
          </a:p>
          <a:p>
            <a:r>
              <a:rPr lang="ja-JP" altLang="en-US" sz="1050">
                <a:latin typeface="HGMaruGothicMPRO"/>
                <a:ea typeface="HGMaruGothicMPRO"/>
              </a:rPr>
              <a:t>　</a:t>
            </a:r>
            <a:r>
              <a:rPr lang="en" altLang="ja-JP" sz="1050" b="0" i="0">
                <a:effectLst/>
                <a:latin typeface="HGMaruGothicMPRO"/>
                <a:ea typeface="HGMaruGothicMPRO"/>
              </a:rPr>
              <a:t>EPA</a:t>
            </a:r>
            <a:r>
              <a:rPr lang="ja-JP" altLang="en-US" sz="1050" b="0" i="0">
                <a:effectLst/>
                <a:latin typeface="HGMaruGothicMPRO"/>
                <a:ea typeface="HGMaruGothicMPRO"/>
              </a:rPr>
              <a:t>は、血管や血液の健康維持をサポートし、動脈硬化の予防に役立つとされています。また、内臓脂肪を減らす働きが報告されており、生活習慣病の予防にも役立ちます。</a:t>
            </a:r>
            <a:endParaRPr lang="en-US" altLang="ja-JP" sz="1050">
              <a:latin typeface="HGMaruGothicMPRO"/>
              <a:ea typeface="HGMaruGothicMPRO"/>
            </a:endParaRPr>
          </a:p>
        </p:txBody>
      </p:sp>
      <p:sp>
        <p:nvSpPr>
          <p:cNvPr id="42" name="テキスト ボックス 175">
            <a:extLst>
              <a:ext uri="{FF2B5EF4-FFF2-40B4-BE49-F238E27FC236}">
                <a16:creationId xmlns:a16="http://schemas.microsoft.com/office/drawing/2014/main" id="{A7753349-BD84-7C4A-BBD3-FE644031C150}"/>
              </a:ext>
            </a:extLst>
          </p:cNvPr>
          <p:cNvSpPr txBox="1"/>
          <p:nvPr/>
        </p:nvSpPr>
        <p:spPr bwMode="auto">
          <a:xfrm>
            <a:off x="10744200" y="9528587"/>
            <a:ext cx="9425048" cy="3697939"/>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dirty="0">
                <a:effectLst/>
                <a:latin typeface="HGMaruGothicMPRO" panose="020F0600000000000000" pitchFamily="34" charset="-128"/>
                <a:ea typeface="HGMaruGothicMPRO" panose="020F0600000000000000" pitchFamily="34" charset="-128"/>
                <a:cs typeface="Helvetica"/>
              </a:rPr>
              <a:t>　紅葉狩り、文化祭、ボージョレ・ヌーボー解禁、七五三などイベントの多い</a:t>
            </a:r>
            <a:r>
              <a:rPr lang="en-US" altLang="ja-JP" dirty="0">
                <a:effectLst/>
                <a:latin typeface="HGMaruGothicMPRO" panose="020F0600000000000000" pitchFamily="34" charset="-128"/>
                <a:ea typeface="HGMaruGothicMPRO" panose="020F0600000000000000" pitchFamily="34" charset="-128"/>
                <a:cs typeface="Helvetica"/>
              </a:rPr>
              <a:t>11</a:t>
            </a:r>
            <a:r>
              <a:rPr lang="ja-JP" altLang="en-US" dirty="0">
                <a:effectLst/>
                <a:latin typeface="HGMaruGothicMPRO" panose="020F0600000000000000" pitchFamily="34" charset="-128"/>
                <a:ea typeface="HGMaruGothicMPRO" panose="020F0600000000000000" pitchFamily="34" charset="-128"/>
                <a:cs typeface="Helvetica"/>
              </a:rPr>
              <a:t>月。</a:t>
            </a:r>
            <a:r>
              <a:rPr lang="en-US" altLang="ja-JP" dirty="0">
                <a:effectLst/>
                <a:latin typeface="HGMaruGothicMPRO" panose="020F0600000000000000" pitchFamily="34" charset="-128"/>
                <a:ea typeface="HGMaruGothicMPRO" panose="020F0600000000000000" pitchFamily="34" charset="-128"/>
                <a:cs typeface="Helvetica"/>
              </a:rPr>
              <a:t>10</a:t>
            </a:r>
            <a:r>
              <a:rPr lang="ja-JP" altLang="en-US" dirty="0">
                <a:effectLst/>
                <a:latin typeface="HGMaruGothicMPRO" panose="020F0600000000000000" pitchFamily="34" charset="-128"/>
                <a:ea typeface="HGMaruGothicMPRO" panose="020F0600000000000000" pitchFamily="34" charset="-128"/>
                <a:cs typeface="Helvetica"/>
              </a:rPr>
              <a:t>月に比べ、気温もぐんと下がります。どの立地でも使い切りカイロなどの防寒用品やホット飲料は欠品に気を</a:t>
            </a:r>
            <a:r>
              <a:rPr lang="ja-JP" altLang="en-US" dirty="0">
                <a:latin typeface="HGMaruGothicMPRO" panose="020F0600000000000000" pitchFamily="34" charset="-128"/>
                <a:ea typeface="HGMaruGothicMPRO" panose="020F0600000000000000" pitchFamily="34" charset="-128"/>
                <a:cs typeface="Helvetica"/>
              </a:rPr>
              <a:t>付けましょう</a:t>
            </a:r>
            <a:r>
              <a:rPr lang="ja-JP" altLang="en-US" dirty="0">
                <a:effectLst/>
                <a:latin typeface="HGMaruGothicMPRO" panose="020F0600000000000000" pitchFamily="34" charset="-128"/>
                <a:ea typeface="HGMaruGothicMPRO" panose="020F0600000000000000" pitchFamily="34" charset="-128"/>
                <a:cs typeface="Helvetica"/>
              </a:rPr>
              <a:t>。</a:t>
            </a:r>
            <a:r>
              <a:rPr lang="en-US" altLang="ja-JP" dirty="0">
                <a:effectLst/>
                <a:latin typeface="HGMaruGothicMPRO" panose="020F0600000000000000" pitchFamily="34" charset="-128"/>
                <a:ea typeface="HGMaruGothicMPRO" panose="020F0600000000000000" pitchFamily="34" charset="-128"/>
                <a:cs typeface="Helvetica"/>
              </a:rPr>
              <a:t>11</a:t>
            </a:r>
            <a:r>
              <a:rPr lang="ja-JP" altLang="en-US" dirty="0">
                <a:effectLst/>
                <a:latin typeface="HGMaruGothicMPRO" panose="020F0600000000000000" pitchFamily="34" charset="-128"/>
                <a:ea typeface="HGMaruGothicMPRO" panose="020F0600000000000000" pitchFamily="34" charset="-128"/>
                <a:cs typeface="Helvetica"/>
              </a:rPr>
              <a:t>月上旬には紅葉のピークを迎え</a:t>
            </a:r>
            <a:r>
              <a:rPr lang="ja-JP" altLang="en-US" dirty="0">
                <a:latin typeface="HGMaruGothicMPRO" panose="020F0600000000000000" pitchFamily="34" charset="-128"/>
                <a:ea typeface="HGMaruGothicMPRO" panose="020F0600000000000000" pitchFamily="34" charset="-128"/>
                <a:cs typeface="Helvetica"/>
              </a:rPr>
              <a:t>るため、</a:t>
            </a:r>
            <a:r>
              <a:rPr lang="ja-JP" altLang="en-US" dirty="0">
                <a:effectLst/>
                <a:latin typeface="HGMaruGothicMPRO" panose="020F0600000000000000" pitchFamily="34" charset="-128"/>
                <a:ea typeface="HGMaruGothicMPRO" panose="020F0600000000000000" pitchFamily="34" charset="-128"/>
                <a:cs typeface="Helvetica"/>
              </a:rPr>
              <a:t>自店の立地に合わせた品揃えを。</a:t>
            </a:r>
            <a:r>
              <a:rPr lang="en-US" altLang="ja-JP" dirty="0">
                <a:effectLst/>
                <a:latin typeface="HGMaruGothicMPRO" panose="020F0600000000000000" pitchFamily="34" charset="-128"/>
                <a:ea typeface="HGMaruGothicMPRO" panose="020F0600000000000000" pitchFamily="34" charset="-128"/>
                <a:cs typeface="Helvetica"/>
              </a:rPr>
              <a:t>11</a:t>
            </a:r>
            <a:r>
              <a:rPr lang="ja-JP" altLang="en-US" dirty="0">
                <a:effectLst/>
                <a:latin typeface="HGMaruGothicMPRO" panose="020F0600000000000000" pitchFamily="34" charset="-128"/>
                <a:ea typeface="HGMaruGothicMPRO" panose="020F0600000000000000" pitchFamily="34" charset="-128"/>
                <a:cs typeface="Helvetica"/>
              </a:rPr>
              <a:t>月下旬からは冬の催事に向けたフェアの実施がお勧めです。年末年始に向けて、計画を立て目標を設定することを忘れないようにしましょう。</a:t>
            </a:r>
            <a:endParaRPr lang="en-US" altLang="ja-JP" b="1" dirty="0">
              <a:latin typeface="HGMaruGothicMPRO" panose="020F0600000000000000" pitchFamily="34" charset="-128"/>
              <a:ea typeface="HGMaruGothicMPRO" panose="020F0600000000000000" pitchFamily="34" charset="-128"/>
              <a:cs typeface="HG丸ｺﾞｼｯｸM-PRO"/>
            </a:endParaRPr>
          </a:p>
          <a:p>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b="1" dirty="0">
                <a:latin typeface="HGMaruGothicMPRO" panose="020F0600000000000000" pitchFamily="34" charset="-128"/>
                <a:ea typeface="HGMaruGothicMPRO" panose="020F0600000000000000" pitchFamily="34" charset="-128"/>
                <a:cs typeface="HG丸ｺﾞｼｯｸM-PRO"/>
              </a:rPr>
              <a:t>◆文房具</a:t>
            </a:r>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dirty="0">
                <a:effectLst/>
                <a:latin typeface="HGMaruGothicMPRO" panose="020F0600000000000000" pitchFamily="34" charset="-128"/>
                <a:ea typeface="HGMaruGothicMPRO" panose="020F0600000000000000" pitchFamily="34" charset="-128"/>
              </a:rPr>
              <a:t>　文化祭や芸術催事の準備期間や当日に需要が高いのが文房具。自店近隣で催されるときは、画びょう、セロハンテープ、ガムテープ、のり、ペン、マジックペン、画用紙、はさみ、修正液、ホ</a:t>
            </a:r>
            <a:r>
              <a:rPr lang="ja-JP" altLang="en-US" dirty="0">
                <a:latin typeface="HGMaruGothicMPRO" panose="020F0600000000000000" pitchFamily="34" charset="-128"/>
                <a:ea typeface="HGMaruGothicMPRO" panose="020F0600000000000000" pitchFamily="34" charset="-128"/>
              </a:rPr>
              <a:t>ッ</a:t>
            </a:r>
            <a:r>
              <a:rPr lang="ja-JP" altLang="en-US" dirty="0">
                <a:effectLst/>
                <a:latin typeface="HGMaruGothicMPRO" panose="020F0600000000000000" pitchFamily="34" charset="-128"/>
                <a:ea typeface="HGMaruGothicMPRO" panose="020F0600000000000000" pitchFamily="34" charset="-128"/>
              </a:rPr>
              <a:t>チキスなどの</a:t>
            </a:r>
            <a:r>
              <a:rPr lang="ja-JP" altLang="en-US">
                <a:effectLst/>
                <a:latin typeface="HGMaruGothicMPRO" panose="020F0600000000000000" pitchFamily="34" charset="-128"/>
                <a:ea typeface="HGMaruGothicMPRO" panose="020F0600000000000000" pitchFamily="34" charset="-128"/>
              </a:rPr>
              <a:t>関連商品</a:t>
            </a:r>
            <a:r>
              <a:rPr lang="ja-JP" altLang="en-US">
                <a:latin typeface="HGMaruGothicMPRO" panose="020F0600000000000000" pitchFamily="34" charset="-128"/>
                <a:ea typeface="HGMaruGothicMPRO" panose="020F0600000000000000" pitchFamily="34" charset="-128"/>
              </a:rPr>
              <a:t>の品揃えを強化</a:t>
            </a:r>
            <a:r>
              <a:rPr lang="ja-JP" altLang="en-US">
                <a:effectLst/>
                <a:latin typeface="HGMaruGothicMPRO" panose="020F0600000000000000" pitchFamily="34" charset="-128"/>
                <a:ea typeface="HGMaruGothicMPRO" panose="020F0600000000000000" pitchFamily="34" charset="-128"/>
              </a:rPr>
              <a:t>しましょう</a:t>
            </a:r>
            <a:r>
              <a:rPr lang="ja-JP" altLang="en-US" dirty="0">
                <a:effectLst/>
                <a:latin typeface="HGMaruGothicMPRO" panose="020F0600000000000000" pitchFamily="34" charset="-128"/>
                <a:ea typeface="HGMaruGothicMPRO" panose="020F0600000000000000" pitchFamily="34" charset="-128"/>
              </a:rPr>
              <a:t>。</a:t>
            </a:r>
            <a:endParaRPr lang="en-US" altLang="ja-JP" b="1" dirty="0">
              <a:latin typeface="HGMaruGothicMPRO" panose="020F0600000000000000" pitchFamily="34" charset="-128"/>
              <a:ea typeface="HGMaruGothicMPRO" panose="020F0600000000000000" pitchFamily="34" charset="-128"/>
            </a:endParaRPr>
          </a:p>
          <a:p>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b="1" dirty="0">
                <a:latin typeface="HGMaruGothicMPRO" panose="020F0600000000000000" pitchFamily="34" charset="-128"/>
                <a:ea typeface="HGMaruGothicMPRO" panose="020F0600000000000000" pitchFamily="34" charset="-128"/>
                <a:cs typeface="HG丸ｺﾞｼｯｸM-PRO"/>
              </a:rPr>
              <a:t>◆ボ</a:t>
            </a:r>
            <a:r>
              <a:rPr lang="ja-JP" altLang="en-US" dirty="0">
                <a:latin typeface="HGMaruGothicMPRO" panose="020F0600000000000000" pitchFamily="34" charset="-128"/>
                <a:ea typeface="HGMaruGothicMPRO" panose="020F0600000000000000" pitchFamily="34" charset="-128"/>
                <a:cs typeface="Helvetica"/>
              </a:rPr>
              <a:t>ー</a:t>
            </a:r>
            <a:r>
              <a:rPr lang="ja-JP" altLang="en-US" b="1" dirty="0">
                <a:latin typeface="HGMaruGothicMPRO" panose="020F0600000000000000" pitchFamily="34" charset="-128"/>
                <a:ea typeface="HGMaruGothicMPRO" panose="020F0600000000000000" pitchFamily="34" charset="-128"/>
                <a:cs typeface="HG丸ｺﾞｼｯｸM-PRO"/>
              </a:rPr>
              <a:t>ジョレ・ヌーボー</a:t>
            </a:r>
            <a:endParaRPr lang="en-US" altLang="ja-JP" b="1" dirty="0">
              <a:latin typeface="HGMaruGothicMPRO" panose="020F0600000000000000" pitchFamily="34" charset="-128"/>
              <a:ea typeface="HGMaruGothicMPRO" panose="020F0600000000000000" pitchFamily="34" charset="-128"/>
              <a:cs typeface="HG丸ｺﾞｼｯｸM-PRO"/>
            </a:endParaRPr>
          </a:p>
          <a:p>
            <a:r>
              <a:rPr lang="ja-JP" altLang="en-US" dirty="0">
                <a:effectLst/>
                <a:latin typeface="HGMaruGothicMPRO" panose="020F0600000000000000" pitchFamily="34" charset="-128"/>
                <a:ea typeface="HGMaruGothicMPRO" panose="020F0600000000000000" pitchFamily="34" charset="-128"/>
              </a:rPr>
              <a:t>　寒さの影響で客足が鈍りやすい</a:t>
            </a:r>
            <a:r>
              <a:rPr lang="en-US" altLang="ja-JP" dirty="0">
                <a:effectLst/>
                <a:latin typeface="HGMaruGothicMPRO" panose="020F0600000000000000" pitchFamily="34" charset="-128"/>
                <a:ea typeface="HGMaruGothicMPRO" panose="020F0600000000000000" pitchFamily="34" charset="-128"/>
              </a:rPr>
              <a:t>11</a:t>
            </a:r>
            <a:r>
              <a:rPr lang="ja-JP" altLang="en-US" dirty="0">
                <a:effectLst/>
                <a:latin typeface="HGMaruGothicMPRO" panose="020F0600000000000000" pitchFamily="34" charset="-128"/>
                <a:ea typeface="HGMaruGothicMPRO" panose="020F0600000000000000" pitchFamily="34" charset="-128"/>
              </a:rPr>
              <a:t>月の夜間を盛り上げる催事です。ボ</a:t>
            </a:r>
            <a:r>
              <a:rPr lang="ja-JP" altLang="en-US" dirty="0">
                <a:latin typeface="HGMaruGothicMPRO" panose="020F0600000000000000" pitchFamily="34" charset="-128"/>
                <a:ea typeface="HGMaruGothicMPRO" panose="020F0600000000000000" pitchFamily="34" charset="-128"/>
                <a:cs typeface="Helvetica"/>
              </a:rPr>
              <a:t>ー</a:t>
            </a:r>
            <a:r>
              <a:rPr lang="ja-JP" altLang="en-US" dirty="0">
                <a:effectLst/>
                <a:latin typeface="HGMaruGothicMPRO" panose="020F0600000000000000" pitchFamily="34" charset="-128"/>
                <a:ea typeface="HGMaruGothicMPRO" panose="020F0600000000000000" pitchFamily="34" charset="-128"/>
              </a:rPr>
              <a:t>ジョレ・ヌーボー解禁に先立ち、イタリアのノヴェッロをはじめとする各国の新酒ワインを紹介し、売場を盛り上げていきましょう。解禁日当日は、ボ</a:t>
            </a:r>
            <a:r>
              <a:rPr lang="ja-JP" altLang="en-US" dirty="0">
                <a:latin typeface="HGMaruGothicMPRO" panose="020F0600000000000000" pitchFamily="34" charset="-128"/>
                <a:ea typeface="HGMaruGothicMPRO" panose="020F0600000000000000" pitchFamily="34" charset="-128"/>
                <a:cs typeface="Helvetica"/>
              </a:rPr>
              <a:t>ー</a:t>
            </a:r>
            <a:r>
              <a:rPr lang="ja-JP" altLang="en-US" dirty="0">
                <a:effectLst/>
                <a:latin typeface="HGMaruGothicMPRO" panose="020F0600000000000000" pitchFamily="34" charset="-128"/>
                <a:ea typeface="HGMaruGothicMPRO" panose="020F0600000000000000" pitchFamily="34" charset="-128"/>
              </a:rPr>
              <a:t>ジョレ・ヌーボーに合うチーズや生ハム、サラミ、パン、パスタ、ピザなどを合わせて展開し、関連販売</a:t>
            </a:r>
            <a:r>
              <a:rPr lang="ja-JP" altLang="en-US">
                <a:effectLst/>
                <a:latin typeface="HGMaruGothicMPRO" panose="020F0600000000000000" pitchFamily="34" charset="-128"/>
                <a:ea typeface="HGMaruGothicMPRO" panose="020F0600000000000000" pitchFamily="34" charset="-128"/>
              </a:rPr>
              <a:t>による</a:t>
            </a:r>
            <a:r>
              <a:rPr lang="ja-JP" altLang="en-US">
                <a:latin typeface="HGMaruGothicMPRO" panose="020F0600000000000000" pitchFamily="34" charset="-128"/>
                <a:ea typeface="HGMaruGothicMPRO" panose="020F0600000000000000" pitchFamily="34" charset="-128"/>
              </a:rPr>
              <a:t>ついで買いを促進</a:t>
            </a:r>
            <a:r>
              <a:rPr lang="ja-JP" altLang="en-US">
                <a:effectLst/>
                <a:latin typeface="HGMaruGothicMPRO" panose="020F0600000000000000" pitchFamily="34" charset="-128"/>
                <a:ea typeface="HGMaruGothicMPRO" panose="020F0600000000000000" pitchFamily="34" charset="-128"/>
              </a:rPr>
              <a:t>する</a:t>
            </a:r>
            <a:r>
              <a:rPr lang="ja-JP" altLang="en-US" dirty="0">
                <a:effectLst/>
                <a:latin typeface="HGMaruGothicMPRO" panose="020F0600000000000000" pitchFamily="34" charset="-128"/>
                <a:ea typeface="HGMaruGothicMPRO" panose="020F0600000000000000" pitchFamily="34" charset="-128"/>
              </a:rPr>
              <a:t>と効果的です。</a:t>
            </a:r>
            <a:endParaRPr lang="en-US" altLang="ja-JP" b="1" dirty="0">
              <a:latin typeface="HGMaruGothicMPRO" panose="020F0600000000000000" pitchFamily="34" charset="-128"/>
              <a:ea typeface="HGMaruGothicMPRO" panose="020F0600000000000000" pitchFamily="34" charset="-128"/>
              <a:cs typeface="HG丸ｺﾞｼｯｸM-PRO"/>
            </a:endParaRPr>
          </a:p>
        </p:txBody>
      </p:sp>
      <p:sp>
        <p:nvSpPr>
          <p:cNvPr id="44" name="テキスト ボックス 177">
            <a:extLst>
              <a:ext uri="{FF2B5EF4-FFF2-40B4-BE49-F238E27FC236}">
                <a16:creationId xmlns:a16="http://schemas.microsoft.com/office/drawing/2014/main" id="{23C0544A-B008-F90D-9F80-5CCCEFBB8E72}"/>
              </a:ext>
            </a:extLst>
          </p:cNvPr>
          <p:cNvSpPr txBox="1"/>
          <p:nvPr/>
        </p:nvSpPr>
        <p:spPr bwMode="auto">
          <a:xfrm>
            <a:off x="10744200" y="8786946"/>
            <a:ext cx="9093336" cy="561339"/>
          </a:xfrm>
          <a:prstGeom prst="rect">
            <a:avLst/>
          </a:prstGeom>
          <a:noFill/>
          <a:ln w="9525">
            <a:noFill/>
            <a:miter lim="800000"/>
            <a:headEnd/>
            <a:tailEnd/>
          </a:ln>
        </p:spPr>
        <p:txBody>
          <a:bodyPr wrap="square" lIns="27432" tIns="18288" rIns="0" bIns="0" rtlCol="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ctr" defTabSz="914400" rtl="0" eaLnBrk="1" fontAlgn="auto" latinLnBrk="0" hangingPunct="1">
              <a:lnSpc>
                <a:spcPct val="100000"/>
              </a:lnSpc>
              <a:spcBef>
                <a:spcPts val="0"/>
              </a:spcBef>
              <a:spcAft>
                <a:spcPts val="0"/>
              </a:spcAft>
              <a:buClrTx/>
              <a:buSzTx/>
              <a:buFontTx/>
              <a:buNone/>
              <a:tabLst/>
            </a:pPr>
            <a:r>
              <a:rPr lang="ja-JP" altLang="en-US" sz="3200" dirty="0">
                <a:latin typeface="HG創英角ｺﾞｼｯｸUB"/>
                <a:ea typeface="HG創英角ｺﾞｼｯｸUB"/>
                <a:cs typeface="HG創英角ｺﾞｼｯｸUB"/>
              </a:rPr>
              <a:t>１１月</a:t>
            </a:r>
            <a:r>
              <a:rPr lang="ja-JP" altLang="en-US" sz="3200" dirty="0">
                <a:solidFill>
                  <a:schemeClr val="tx1"/>
                </a:solidFill>
                <a:latin typeface="HG創英角ｺﾞｼｯｸUB"/>
                <a:ea typeface="HG創英角ｺﾞｼｯｸUB"/>
                <a:cs typeface="HG創英角ｺﾞｼｯｸUB"/>
              </a:rPr>
              <a:t>の販促ポイント</a:t>
            </a:r>
          </a:p>
        </p:txBody>
      </p:sp>
      <p:sp>
        <p:nvSpPr>
          <p:cNvPr id="48" name="AutoShape 6">
            <a:extLst>
              <a:ext uri="{FF2B5EF4-FFF2-40B4-BE49-F238E27FC236}">
                <a16:creationId xmlns:a16="http://schemas.microsoft.com/office/drawing/2014/main" id="{6B742487-2185-A556-1A9A-6F1A6C2922FC}"/>
              </a:ext>
            </a:extLst>
          </p:cNvPr>
          <p:cNvSpPr>
            <a:spLocks noChangeArrowheads="1"/>
          </p:cNvSpPr>
          <p:nvPr/>
        </p:nvSpPr>
        <p:spPr bwMode="auto">
          <a:xfrm>
            <a:off x="15682351" y="2062724"/>
            <a:ext cx="5067250" cy="487140"/>
          </a:xfrm>
          <a:prstGeom prst="flowChartAlternateProcess">
            <a:avLst/>
          </a:prstGeom>
          <a:solidFill>
            <a:schemeClr val="accent2">
              <a:lumMod val="20000"/>
              <a:lumOff val="80000"/>
            </a:schemeClr>
          </a:solidFill>
          <a:ln>
            <a:noFill/>
          </a:ln>
          <a:effectLst/>
        </p:spPr>
        <p:txBody>
          <a:bodyPr wrap="square" lIns="45720" tIns="22860" rIns="4572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ja-JP" altLang="en-US" sz="1800" b="1" i="0">
                <a:latin typeface="HG丸ｺﾞｼｯｸM-PRO" panose="020F0600000000000000" pitchFamily="50" charset="-128"/>
                <a:ea typeface="HG丸ｺﾞｼｯｸM-PRO" panose="020F0600000000000000" pitchFamily="50" charset="-128"/>
                <a:cs typeface="ヒラギノ角ゴ ProN W6"/>
              </a:rPr>
              <a:t>長ネギ</a:t>
            </a:r>
          </a:p>
        </p:txBody>
      </p:sp>
      <p:sp>
        <p:nvSpPr>
          <p:cNvPr id="49" name="AutoShape 10">
            <a:extLst>
              <a:ext uri="{FF2B5EF4-FFF2-40B4-BE49-F238E27FC236}">
                <a16:creationId xmlns:a16="http://schemas.microsoft.com/office/drawing/2014/main" id="{C281C280-D764-81A0-95FF-1E82EDDCB70C}"/>
              </a:ext>
            </a:extLst>
          </p:cNvPr>
          <p:cNvSpPr>
            <a:spLocks noChangeArrowheads="1"/>
          </p:cNvSpPr>
          <p:nvPr/>
        </p:nvSpPr>
        <p:spPr bwMode="auto">
          <a:xfrm>
            <a:off x="186821" y="3014987"/>
            <a:ext cx="4503990" cy="2183821"/>
          </a:xfrm>
          <a:prstGeom prst="foldedCorner">
            <a:avLst>
              <a:gd name="adj" fmla="val 12500"/>
            </a:avLst>
          </a:prstGeom>
          <a:solidFill>
            <a:schemeClr val="accent6">
              <a:lumMod val="20000"/>
              <a:lumOff val="80000"/>
            </a:schemeClr>
          </a:solidFill>
          <a:ln w="9525">
            <a:noFill/>
            <a:round/>
            <a:headEnd/>
            <a:tailEnd/>
          </a:ln>
          <a:effectLst/>
        </p:spPr>
        <p:txBody>
          <a:bodyPr wrap="square" lIns="144000" tIns="144000" rIns="144000" bIns="14400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lnSpc>
                <a:spcPts val="1300"/>
              </a:lnSpc>
              <a:defRPr sz="1000"/>
            </a:pPr>
            <a:r>
              <a:rPr lang="en-US" altLang="ja-JP" sz="1200" b="1" i="0" strike="noStrike">
                <a:solidFill>
                  <a:srgbClr val="000000"/>
                </a:solidFill>
                <a:latin typeface="HGMaruGothicMPRO"/>
                <a:ea typeface="HGMaruGothicMPRO"/>
                <a:cs typeface="HG丸ｺﾞｼｯｸM-PRO"/>
              </a:rPr>
              <a:t>《</a:t>
            </a:r>
            <a:r>
              <a:rPr lang="ja-JP" altLang="en-US" sz="1200" b="1" i="0" strike="noStrike">
                <a:solidFill>
                  <a:srgbClr val="000000"/>
                </a:solidFill>
                <a:latin typeface="HGMaruGothicMPRO"/>
                <a:ea typeface="HGMaruGothicMPRO"/>
                <a:cs typeface="HG丸ｺﾞｼｯｸM-PRO"/>
              </a:rPr>
              <a:t>材料：２人前</a:t>
            </a:r>
            <a:r>
              <a:rPr lang="en-US" altLang="ja-JP" sz="1200" b="1" i="0" strike="noStrike">
                <a:solidFill>
                  <a:srgbClr val="000000"/>
                </a:solidFill>
                <a:latin typeface="HGMaruGothicMPRO"/>
                <a:ea typeface="HGMaruGothicMPRO"/>
                <a:cs typeface="HG丸ｺﾞｼｯｸM-PRO"/>
              </a:rPr>
              <a:t>》</a:t>
            </a:r>
            <a:endParaRPr lang="en-US" altLang="ja-JP" sz="1000">
              <a:latin typeface="HGMaruGothicMPRO"/>
              <a:ea typeface="HGMaruGothicMPRO"/>
              <a:cs typeface="HG丸ｺﾞｼｯｸM-PRO"/>
            </a:endParaRPr>
          </a:p>
          <a:p>
            <a:pPr rtl="1">
              <a:lnSpc>
                <a:spcPts val="1600"/>
              </a:lnSpc>
              <a:defRPr sz="1000"/>
            </a:pPr>
            <a:r>
              <a:rPr lang="ja-JP" altLang="en-US" sz="1050">
                <a:latin typeface="HGMaruGothicMPRO"/>
                <a:ea typeface="HGMaruGothicMPRO"/>
              </a:rPr>
              <a:t>ハマチ（切り身）　２切れ</a:t>
            </a:r>
            <a:endParaRPr lang="en-US" altLang="ja-JP" sz="1050">
              <a:latin typeface="HGMaruGothicMPRO"/>
              <a:ea typeface="HGMaruGothicMPRO"/>
            </a:endParaRPr>
          </a:p>
          <a:p>
            <a:pPr rtl="1">
              <a:lnSpc>
                <a:spcPts val="1600"/>
              </a:lnSpc>
              <a:defRPr sz="1000"/>
            </a:pPr>
            <a:r>
              <a:rPr lang="ja-JP" altLang="en-US" sz="1050">
                <a:latin typeface="HGMaruGothicMPRO"/>
                <a:ea typeface="HGMaruGothicMPRO"/>
                <a:cs typeface="HG丸ｺﾞｼｯｸM-PRO"/>
              </a:rPr>
              <a:t>塩　適量</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こしょう　適量</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薄力粉　大さじ</a:t>
            </a:r>
            <a:r>
              <a:rPr lang="en-US" altLang="ja-JP" sz="1050">
                <a:latin typeface="HGMaruGothicMPRO"/>
                <a:ea typeface="HGMaruGothicMPRO"/>
                <a:cs typeface="HG丸ｺﾞｼｯｸM-PRO"/>
              </a:rPr>
              <a:t>1</a:t>
            </a:r>
            <a:r>
              <a:rPr lang="ja-JP" altLang="en-US" sz="1050">
                <a:latin typeface="HGMaruGothicMPRO"/>
                <a:ea typeface="HGMaruGothicMPRO"/>
                <a:cs typeface="HG丸ｺﾞｼｯｸM-PRO"/>
              </a:rPr>
              <a:t>　</a:t>
            </a:r>
            <a:br>
              <a:rPr lang="en-US" altLang="ja-JP" sz="1050">
                <a:latin typeface="HGMaruGothicMPRO"/>
                <a:ea typeface="HGMaruGothicMPRO"/>
                <a:cs typeface="HG丸ｺﾞｼｯｸM-PRO"/>
              </a:rPr>
            </a:br>
            <a:r>
              <a:rPr lang="ja-JP" altLang="en-US" sz="1050">
                <a:latin typeface="HGMaruGothicMPRO"/>
                <a:ea typeface="HGMaruGothicMPRO"/>
                <a:cs typeface="HG丸ｺﾞｼｯｸM-PRO"/>
              </a:rPr>
              <a:t>サラダ油　小さじ</a:t>
            </a:r>
            <a:r>
              <a:rPr lang="en-US" altLang="ja-JP" sz="1050">
                <a:latin typeface="HGMaruGothicMPRO"/>
                <a:ea typeface="HGMaruGothicMPRO"/>
                <a:cs typeface="HG丸ｺﾞｼｯｸM-PRO"/>
              </a:rPr>
              <a:t>1</a:t>
            </a:r>
          </a:p>
          <a:p>
            <a:pPr rtl="1">
              <a:lnSpc>
                <a:spcPts val="1600"/>
              </a:lnSpc>
              <a:defRPr sz="1000"/>
            </a:pPr>
            <a:r>
              <a:rPr lang="en-US" altLang="ja-JP" sz="1050">
                <a:latin typeface="HGMaruGothicMPRO"/>
                <a:ea typeface="HGMaruGothicMPRO"/>
                <a:cs typeface="HG丸ｺﾞｼｯｸM-PRO"/>
              </a:rPr>
              <a:t>【A】</a:t>
            </a:r>
          </a:p>
          <a:p>
            <a:pPr rtl="1">
              <a:lnSpc>
                <a:spcPts val="1600"/>
              </a:lnSpc>
              <a:defRPr sz="1000"/>
            </a:pPr>
            <a:r>
              <a:rPr lang="ja-JP" altLang="en-US" sz="1050">
                <a:latin typeface="HGMaruGothicMPRO"/>
                <a:ea typeface="HGMaruGothicMPRO"/>
                <a:cs typeface="HG丸ｺﾞｼｯｸM-PRO"/>
              </a:rPr>
              <a:t>みりん　大さじ１</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しょうゆ　大さじ２</a:t>
            </a:r>
            <a:endParaRPr lang="en-US" altLang="ja-JP" sz="1050">
              <a:latin typeface="HGMaruGothicMPRO"/>
              <a:ea typeface="HGMaruGothicMPRO"/>
              <a:cs typeface="HG丸ｺﾞｼｯｸM-PRO"/>
            </a:endParaRPr>
          </a:p>
          <a:p>
            <a:pPr rtl="1">
              <a:lnSpc>
                <a:spcPts val="1600"/>
              </a:lnSpc>
              <a:defRPr sz="1000"/>
            </a:pPr>
            <a:r>
              <a:rPr lang="ja-JP" altLang="en-US" sz="1050">
                <a:latin typeface="HGMaruGothicMPRO"/>
                <a:ea typeface="HGMaruGothicMPRO"/>
                <a:cs typeface="HG丸ｺﾞｼｯｸM-PRO"/>
              </a:rPr>
              <a:t>酒　大さじ</a:t>
            </a:r>
            <a:r>
              <a:rPr lang="en-US" altLang="ja-JP" sz="1050">
                <a:latin typeface="HGMaruGothicMPRO"/>
                <a:ea typeface="HGMaruGothicMPRO"/>
                <a:cs typeface="HG丸ｺﾞｼｯｸM-PRO"/>
              </a:rPr>
              <a:t>1</a:t>
            </a:r>
            <a:endParaRPr lang="en-US" altLang="ja-JP" sz="1200">
              <a:latin typeface="HGMaruGothicMPRO"/>
              <a:ea typeface="HGMaruGothicMPRO"/>
              <a:cs typeface="HG丸ｺﾞｼｯｸM-PRO"/>
            </a:endParaRPr>
          </a:p>
        </p:txBody>
      </p:sp>
      <p:sp>
        <p:nvSpPr>
          <p:cNvPr id="57" name="Text Box 1833">
            <a:extLst>
              <a:ext uri="{FF2B5EF4-FFF2-40B4-BE49-F238E27FC236}">
                <a16:creationId xmlns:a16="http://schemas.microsoft.com/office/drawing/2014/main" id="{198D671C-1C76-1A5B-5AAE-1280CF2C1B25}"/>
              </a:ext>
            </a:extLst>
          </p:cNvPr>
          <p:cNvSpPr txBox="1">
            <a:spLocks noChangeArrowheads="1"/>
          </p:cNvSpPr>
          <p:nvPr/>
        </p:nvSpPr>
        <p:spPr bwMode="auto">
          <a:xfrm>
            <a:off x="15682351" y="2698127"/>
            <a:ext cx="4812727" cy="1293616"/>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i="0">
                <a:effectLst/>
                <a:latin typeface="HGMaruGothicMPRO" panose="020F0600000000000000" pitchFamily="34" charset="-128"/>
                <a:ea typeface="HGMaruGothicMPRO" panose="020F0600000000000000" pitchFamily="34" charset="-128"/>
              </a:rPr>
              <a:t>　長ネギは、アリシン、</a:t>
            </a:r>
            <a:r>
              <a:rPr lang="el-GR" altLang="ja-JP" sz="1050" i="0">
                <a:effectLst/>
                <a:latin typeface="HGMaruGothicMPRO" panose="020F0600000000000000" pitchFamily="34" charset="-128"/>
                <a:ea typeface="HGMaruGothicMPRO" panose="020F0600000000000000" pitchFamily="34" charset="-128"/>
              </a:rPr>
              <a:t>β-</a:t>
            </a:r>
            <a:r>
              <a:rPr lang="ja-JP" altLang="en-US" sz="1050" i="0">
                <a:effectLst/>
                <a:latin typeface="HGMaruGothicMPRO" panose="020F0600000000000000" pitchFamily="34" charset="-128"/>
                <a:ea typeface="HGMaruGothicMPRO" panose="020F0600000000000000" pitchFamily="34" charset="-128"/>
              </a:rPr>
              <a:t>カロテン、ビタミン</a:t>
            </a:r>
            <a:r>
              <a:rPr lang="en" altLang="ja-JP" sz="1050" i="0">
                <a:effectLst/>
                <a:latin typeface="HGMaruGothicMPRO" panose="020F0600000000000000" pitchFamily="34" charset="-128"/>
                <a:ea typeface="HGMaruGothicMPRO" panose="020F0600000000000000" pitchFamily="34" charset="-128"/>
              </a:rPr>
              <a:t>C</a:t>
            </a:r>
            <a:r>
              <a:rPr lang="ja-JP" altLang="en" sz="1050" i="0">
                <a:effectLst/>
                <a:latin typeface="HGMaruGothicMPRO" panose="020F0600000000000000" pitchFamily="34" charset="-128"/>
                <a:ea typeface="HGMaruGothicMPRO" panose="020F0600000000000000" pitchFamily="34" charset="-128"/>
              </a:rPr>
              <a:t>、</a:t>
            </a:r>
            <a:r>
              <a:rPr lang="ja-JP" altLang="en-US" sz="1050" i="0">
                <a:effectLst/>
                <a:latin typeface="HGMaruGothicMPRO" panose="020F0600000000000000" pitchFamily="34" charset="-128"/>
                <a:ea typeface="HGMaruGothicMPRO" panose="020F0600000000000000" pitchFamily="34" charset="-128"/>
              </a:rPr>
              <a:t>鉄、カルシウム、カリウムなどを含みます。</a:t>
            </a:r>
            <a:endParaRPr lang="en-US" altLang="ja-JP" sz="1050" i="0">
              <a:effectLst/>
              <a:latin typeface="HGMaruGothicMPRO" panose="020F0600000000000000" pitchFamily="34" charset="-128"/>
              <a:ea typeface="HGMaruGothicMPRO" panose="020F0600000000000000" pitchFamily="34" charset="-128"/>
            </a:endParaRPr>
          </a:p>
          <a:p>
            <a:r>
              <a:rPr lang="ja-JP" altLang="en-US" sz="1050">
                <a:latin typeface="HGMaruGothicMPRO" panose="020F0600000000000000" pitchFamily="34" charset="-128"/>
                <a:ea typeface="HGMaruGothicMPRO" panose="020F0600000000000000" pitchFamily="34" charset="-128"/>
              </a:rPr>
              <a:t>　</a:t>
            </a:r>
            <a:r>
              <a:rPr lang="ja-JP" altLang="en-US" sz="1050" i="0">
                <a:effectLst/>
                <a:latin typeface="HGMaruGothicMPRO" panose="020F0600000000000000" pitchFamily="34" charset="-128"/>
                <a:ea typeface="HGMaruGothicMPRO" panose="020F0600000000000000" pitchFamily="34" charset="-128"/>
              </a:rPr>
              <a:t>アリシンは、ネギの辛みや特有の香りのもととなる成分です。血液の凝固を防いで血液をサラサラに保つ働きがあるとされ、心筋梗塞や脳梗塞などの予防に役立つことが期待されています。</a:t>
            </a:r>
            <a:endParaRPr lang="en-US" altLang="ja-JP" sz="1050" i="0">
              <a:effectLst/>
              <a:latin typeface="HGMaruGothicMPRO" panose="020F0600000000000000" pitchFamily="34" charset="-128"/>
              <a:ea typeface="HGMaruGothicMPRO" panose="020F0600000000000000" pitchFamily="34" charset="-128"/>
            </a:endParaRPr>
          </a:p>
          <a:p>
            <a:r>
              <a:rPr lang="ja-JP" altLang="en-US" sz="1050">
                <a:latin typeface="HGMaruGothicMPRO" panose="020F0600000000000000" pitchFamily="34" charset="-128"/>
                <a:ea typeface="HGMaruGothicMPRO" panose="020F0600000000000000" pitchFamily="34" charset="-128"/>
              </a:rPr>
              <a:t>　</a:t>
            </a:r>
            <a:r>
              <a:rPr lang="ja-JP" altLang="en-US" sz="1050" i="0">
                <a:effectLst/>
                <a:latin typeface="HGMaruGothicMPRO" panose="020F0600000000000000" pitchFamily="34" charset="-128"/>
                <a:ea typeface="HGMaruGothicMPRO" panose="020F0600000000000000" pitchFamily="34" charset="-128"/>
              </a:rPr>
              <a:t>また、</a:t>
            </a:r>
            <a:r>
              <a:rPr lang="el-GR" altLang="ja-JP" sz="1050" i="0">
                <a:effectLst/>
                <a:latin typeface="HGMaruGothicMPRO" panose="020F0600000000000000" pitchFamily="34" charset="-128"/>
                <a:ea typeface="HGMaruGothicMPRO" panose="020F0600000000000000" pitchFamily="34" charset="-128"/>
              </a:rPr>
              <a:t>β-</a:t>
            </a:r>
            <a:r>
              <a:rPr lang="ja-JP" altLang="en-US" sz="1050" i="0">
                <a:effectLst/>
                <a:latin typeface="HGMaruGothicMPRO" panose="020F0600000000000000" pitchFamily="34" charset="-128"/>
                <a:ea typeface="HGMaruGothicMPRO" panose="020F0600000000000000" pitchFamily="34" charset="-128"/>
              </a:rPr>
              <a:t>カロテンには強い抗酸化作用があり、体内の活性酸素の働きを抑えることで、動脈硬化などの生活習慣病の予防に役立つと考えられています。</a:t>
            </a:r>
            <a:endParaRPr lang="en-US" altLang="ja-JP" sz="1050" i="0">
              <a:effectLst/>
              <a:latin typeface="HGMaruGothicMPRO" panose="020F0600000000000000" pitchFamily="34" charset="-128"/>
              <a:ea typeface="HGMaruGothicMPRO" panose="020F0600000000000000" pitchFamily="34" charset="-128"/>
            </a:endParaRPr>
          </a:p>
        </p:txBody>
      </p:sp>
      <p:sp>
        <p:nvSpPr>
          <p:cNvPr id="58" name="Text Box 1833">
            <a:extLst>
              <a:ext uri="{FF2B5EF4-FFF2-40B4-BE49-F238E27FC236}">
                <a16:creationId xmlns:a16="http://schemas.microsoft.com/office/drawing/2014/main" id="{98657918-AFA0-E6DE-DFD7-A574B51CE04B}"/>
              </a:ext>
            </a:extLst>
          </p:cNvPr>
          <p:cNvSpPr txBox="1">
            <a:spLocks noChangeArrowheads="1"/>
          </p:cNvSpPr>
          <p:nvPr/>
        </p:nvSpPr>
        <p:spPr bwMode="auto">
          <a:xfrm>
            <a:off x="10482352" y="4362589"/>
            <a:ext cx="4929003" cy="876696"/>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a:latin typeface="HGMaruGothicMPRO"/>
                <a:ea typeface="HGMaruGothicMPRO"/>
              </a:rPr>
              <a:t>　目がみずみずしく澄んでいて、エラが鮮やかな赤色で、茶色く変色していないものを選びましょう。また、容器の底に赤い汁（ドリップ）がたまっていないものが新鮮です。</a:t>
            </a:r>
            <a:endParaRPr lang="en-US" altLang="ja-JP" sz="1050">
              <a:latin typeface="HGMaruGothicMPRO"/>
              <a:ea typeface="HGMaruGothicMPRO"/>
            </a:endParaRPr>
          </a:p>
        </p:txBody>
      </p:sp>
      <p:sp>
        <p:nvSpPr>
          <p:cNvPr id="59" name="Text Box 1833">
            <a:extLst>
              <a:ext uri="{FF2B5EF4-FFF2-40B4-BE49-F238E27FC236}">
                <a16:creationId xmlns:a16="http://schemas.microsoft.com/office/drawing/2014/main" id="{2A7E2E71-E075-5E9D-BE6B-439A83F6D453}"/>
              </a:ext>
            </a:extLst>
          </p:cNvPr>
          <p:cNvSpPr txBox="1">
            <a:spLocks noChangeArrowheads="1"/>
          </p:cNvSpPr>
          <p:nvPr/>
        </p:nvSpPr>
        <p:spPr bwMode="auto">
          <a:xfrm>
            <a:off x="12408837" y="4007819"/>
            <a:ext cx="1967399" cy="263298"/>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400">
                <a:solidFill>
                  <a:schemeClr val="accent2"/>
                </a:solidFill>
                <a:latin typeface="HGPSoeiKakugothicUB"/>
                <a:ea typeface="HGPSoeiKakugothicUB"/>
              </a:rPr>
              <a:t>ハマチの選び方</a:t>
            </a:r>
            <a:endParaRPr lang="en-US" altLang="ja-JP" sz="1400">
              <a:solidFill>
                <a:schemeClr val="accent2"/>
              </a:solidFill>
              <a:latin typeface="HGPSoeiKakugothicUB"/>
              <a:ea typeface="HGPSoeiKakugothicUB"/>
            </a:endParaRPr>
          </a:p>
        </p:txBody>
      </p:sp>
      <p:sp>
        <p:nvSpPr>
          <p:cNvPr id="60" name="Text Box 1833">
            <a:extLst>
              <a:ext uri="{FF2B5EF4-FFF2-40B4-BE49-F238E27FC236}">
                <a16:creationId xmlns:a16="http://schemas.microsoft.com/office/drawing/2014/main" id="{60C42B4F-AD94-EDDD-9B89-C32E4FBF5E36}"/>
              </a:ext>
            </a:extLst>
          </p:cNvPr>
          <p:cNvSpPr txBox="1">
            <a:spLocks noChangeArrowheads="1"/>
          </p:cNvSpPr>
          <p:nvPr/>
        </p:nvSpPr>
        <p:spPr bwMode="auto">
          <a:xfrm>
            <a:off x="17411999" y="3997716"/>
            <a:ext cx="1853614" cy="301328"/>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400">
                <a:solidFill>
                  <a:schemeClr val="accent2"/>
                </a:solidFill>
                <a:latin typeface="HGPSoeiKakugothicUB"/>
                <a:ea typeface="HGPSoeiKakugothicUB"/>
              </a:rPr>
              <a:t>長ネギの保存方法</a:t>
            </a:r>
          </a:p>
        </p:txBody>
      </p:sp>
      <p:sp>
        <p:nvSpPr>
          <p:cNvPr id="61" name="Text Box 1833">
            <a:extLst>
              <a:ext uri="{FF2B5EF4-FFF2-40B4-BE49-F238E27FC236}">
                <a16:creationId xmlns:a16="http://schemas.microsoft.com/office/drawing/2014/main" id="{C742DF7D-5D52-66ED-4309-72CB256819AF}"/>
              </a:ext>
            </a:extLst>
          </p:cNvPr>
          <p:cNvSpPr txBox="1">
            <a:spLocks noChangeArrowheads="1"/>
          </p:cNvSpPr>
          <p:nvPr/>
        </p:nvSpPr>
        <p:spPr bwMode="auto">
          <a:xfrm>
            <a:off x="15682351" y="4362588"/>
            <a:ext cx="4870431" cy="800659"/>
          </a:xfrm>
          <a:prstGeom prst="rect">
            <a:avLst/>
          </a:prstGeom>
          <a:noFill/>
          <a:ln w="9525">
            <a:noFill/>
            <a:miter lim="800000"/>
            <a:headEnd/>
            <a:tailEnd/>
          </a:ln>
          <a:effectLst/>
        </p:spPr>
        <p:txBody>
          <a:bodyPr wrap="square" lIns="36576" tIns="18288" rIns="0" bIns="18288"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a:latin typeface="HGMaruGothicMPRO"/>
                <a:ea typeface="HGMaruGothicMPRO"/>
              </a:rPr>
              <a:t>　新聞紙で包んで風通しの良い冷暗所で保存するか、長さを</a:t>
            </a:r>
            <a:r>
              <a:rPr lang="en-US" altLang="ja-JP" sz="1050">
                <a:latin typeface="HGMaruGothicMPRO"/>
                <a:ea typeface="HGMaruGothicMPRO"/>
              </a:rPr>
              <a:t>2</a:t>
            </a:r>
            <a:r>
              <a:rPr lang="ja-JP" altLang="en-US" sz="1050">
                <a:latin typeface="HGMaruGothicMPRO"/>
                <a:ea typeface="HGMaruGothicMPRO"/>
              </a:rPr>
              <a:t>～</a:t>
            </a:r>
            <a:r>
              <a:rPr lang="en-US" altLang="ja-JP" sz="1050">
                <a:latin typeface="HGMaruGothicMPRO"/>
                <a:ea typeface="HGMaruGothicMPRO"/>
              </a:rPr>
              <a:t>3</a:t>
            </a:r>
            <a:r>
              <a:rPr lang="ja-JP" altLang="en-US" sz="1050">
                <a:latin typeface="HGMaruGothicMPRO"/>
                <a:ea typeface="HGMaruGothicMPRO"/>
              </a:rPr>
              <a:t>等分に切ってラップで包み、冷蔵庫で保存します。冷蔵保存する際は、畑で育っているときと同じように立てて保存すると、鮮度が保たれやすく、日持ちしやすくなります。</a:t>
            </a:r>
            <a:endParaRPr lang="en-US" altLang="ja-JP" sz="1050">
              <a:latin typeface="HGMaruGothicMPRO"/>
              <a:ea typeface="HGMaruGothicMPRO"/>
            </a:endParaRPr>
          </a:p>
        </p:txBody>
      </p:sp>
      <p:sp>
        <p:nvSpPr>
          <p:cNvPr id="62" name="テキスト ボックス 178">
            <a:extLst>
              <a:ext uri="{FF2B5EF4-FFF2-40B4-BE49-F238E27FC236}">
                <a16:creationId xmlns:a16="http://schemas.microsoft.com/office/drawing/2014/main" id="{9A79FE2A-4CD3-963D-71E7-C155B89773D8}"/>
              </a:ext>
            </a:extLst>
          </p:cNvPr>
          <p:cNvSpPr txBox="1"/>
          <p:nvPr/>
        </p:nvSpPr>
        <p:spPr bwMode="auto">
          <a:xfrm>
            <a:off x="507317" y="8924224"/>
            <a:ext cx="7038424" cy="751586"/>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r>
              <a:rPr lang="ja-JP" altLang="en-US" sz="2000">
                <a:latin typeface="HG創英角ｺﾞｼｯｸUB"/>
                <a:ea typeface="HG創英角ｺﾞｼｯｸUB"/>
                <a:cs typeface="HG創英角ｺﾞｼｯｸUB"/>
              </a:rPr>
              <a:t>全国とうふ祭り（１１／２～６）</a:t>
            </a:r>
            <a:endParaRPr lang="en-US" altLang="ja-JP" sz="2000">
              <a:latin typeface="HG創英角ｺﾞｼｯｸUB"/>
              <a:ea typeface="HG創英角ｺﾞｼｯｸUB"/>
              <a:cs typeface="HG創英角ｺﾞｼｯｸUB"/>
            </a:endParaRPr>
          </a:p>
        </p:txBody>
      </p:sp>
      <p:sp>
        <p:nvSpPr>
          <p:cNvPr id="63" name="テキスト ボックス 171">
            <a:extLst>
              <a:ext uri="{FF2B5EF4-FFF2-40B4-BE49-F238E27FC236}">
                <a16:creationId xmlns:a16="http://schemas.microsoft.com/office/drawing/2014/main" id="{E583DCD7-4EDF-4B5F-F73A-C002DB2F1876}"/>
              </a:ext>
            </a:extLst>
          </p:cNvPr>
          <p:cNvSpPr txBox="1"/>
          <p:nvPr/>
        </p:nvSpPr>
        <p:spPr bwMode="auto">
          <a:xfrm>
            <a:off x="507317" y="9528587"/>
            <a:ext cx="6617592" cy="1318953"/>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dirty="0">
                <a:effectLst/>
                <a:latin typeface="HGMaruGothicMPRO" panose="020F0600000000000000" pitchFamily="34" charset="-128"/>
                <a:ea typeface="HGMaruGothicMPRO" panose="020F0600000000000000" pitchFamily="34" charset="-128"/>
              </a:rPr>
              <a:t>　全国豆腐油揚商工組合連合会が制定。同会が中心となって１１月２～６日の期間中に豆腐製品の啓発活動を全国的に行っています。</a:t>
            </a:r>
            <a:endParaRPr lang="en-US" altLang="ja-JP" sz="1050" dirty="0">
              <a:effectLst/>
              <a:latin typeface="HGMaruGothicMPRO" panose="020F0600000000000000" pitchFamily="34" charset="-128"/>
              <a:ea typeface="HGMaruGothicMPRO" panose="020F0600000000000000" pitchFamily="34" charset="-128"/>
            </a:endParaRPr>
          </a:p>
          <a:p>
            <a:r>
              <a:rPr lang="ja-JP" altLang="en-US" sz="1050" dirty="0">
                <a:latin typeface="HGMaruGothicMPRO" panose="020F0600000000000000" pitchFamily="34" charset="-128"/>
                <a:ea typeface="HGMaruGothicMPRO" panose="020F0600000000000000" pitchFamily="34" charset="-128"/>
              </a:rPr>
              <a:t>　食欲の秋</a:t>
            </a:r>
            <a:r>
              <a:rPr lang="ja-JP" altLang="en-US" sz="1050">
                <a:latin typeface="HGMaruGothicMPRO" panose="020F0600000000000000" pitchFamily="34" charset="-128"/>
                <a:ea typeface="HGMaruGothicMPRO" panose="020F0600000000000000" pitchFamily="34" charset="-128"/>
              </a:rPr>
              <a:t>は、つい食べ過ぎて</a:t>
            </a:r>
            <a:r>
              <a:rPr lang="ja-JP" altLang="en-US" sz="1050" dirty="0">
                <a:latin typeface="HGMaruGothicMPRO" panose="020F0600000000000000" pitchFamily="34" charset="-128"/>
                <a:ea typeface="HGMaruGothicMPRO" panose="020F0600000000000000" pitchFamily="34" charset="-128"/>
              </a:rPr>
              <a:t>しまう季節。満腹感が得られてカロリーは低めの</a:t>
            </a:r>
            <a:r>
              <a:rPr lang="ja-JP" altLang="en-US" sz="1050">
                <a:latin typeface="HGMaruGothicMPRO" panose="020F0600000000000000" pitchFamily="34" charset="-128"/>
                <a:ea typeface="HGMaruGothicMPRO" panose="020F0600000000000000" pitchFamily="34" charset="-128"/>
              </a:rPr>
              <a:t>豆腐料理や「</a:t>
            </a:r>
            <a:r>
              <a:rPr lang="ja-JP" altLang="en-US" sz="1050" dirty="0">
                <a:latin typeface="HGMaruGothicMPRO" panose="020F0600000000000000" pitchFamily="34" charset="-128"/>
                <a:ea typeface="HGMaruGothicMPRO" panose="020F0600000000000000" pitchFamily="34" charset="-128"/>
              </a:rPr>
              <a:t>畑の肉」ともいわれる</a:t>
            </a:r>
            <a:r>
              <a:rPr lang="ja-JP" altLang="en-US" sz="1050">
                <a:latin typeface="HGMaruGothicMPRO" panose="020F0600000000000000" pitchFamily="34" charset="-128"/>
                <a:ea typeface="HGMaruGothicMPRO" panose="020F0600000000000000" pitchFamily="34" charset="-128"/>
              </a:rPr>
              <a:t>たんぱく質豊富</a:t>
            </a:r>
            <a:r>
              <a:rPr lang="ja-JP" altLang="en-US" sz="1050" dirty="0">
                <a:latin typeface="HGMaruGothicMPRO" panose="020F0600000000000000" pitchFamily="34" charset="-128"/>
                <a:ea typeface="HGMaruGothicMPRO" panose="020F0600000000000000" pitchFamily="34" charset="-128"/>
              </a:rPr>
              <a:t>な大豆を使った商品を訴求しましょう。</a:t>
            </a:r>
            <a:r>
              <a:rPr lang="en-US" altLang="ja-JP" sz="1050" dirty="0">
                <a:latin typeface="HGMaruGothicMPRO" panose="020F0600000000000000" pitchFamily="34" charset="-128"/>
                <a:ea typeface="HGMaruGothicMPRO" panose="020F0600000000000000" pitchFamily="34" charset="-128"/>
              </a:rPr>
              <a:t>POP</a:t>
            </a:r>
            <a:r>
              <a:rPr lang="ja-JP" altLang="en-US" sz="1050" dirty="0">
                <a:latin typeface="HGMaruGothicMPRO" panose="020F0600000000000000" pitchFamily="34" charset="-128"/>
                <a:ea typeface="HGMaruGothicMPRO" panose="020F0600000000000000" pitchFamily="34" charset="-128"/>
              </a:rPr>
              <a:t>や実演、試食販売も販促強化に有効です。</a:t>
            </a:r>
            <a:endParaRPr lang="en-US" altLang="ja-JP" sz="1050" dirty="0">
              <a:latin typeface="HGMaruGothicMPRO" panose="020F0600000000000000" pitchFamily="34" charset="-128"/>
              <a:ea typeface="HGMaruGothicMPRO" panose="020F0600000000000000" pitchFamily="34" charset="-128"/>
            </a:endParaRPr>
          </a:p>
          <a:p>
            <a:endParaRPr lang="en-US" altLang="ja-JP" sz="1050" dirty="0">
              <a:effectLst/>
              <a:latin typeface="HGMaruGothicMPRO" panose="020F0600000000000000" pitchFamily="34" charset="-128"/>
              <a:ea typeface="HGMaruGothicMPRO" panose="020F0600000000000000" pitchFamily="34" charset="-128"/>
            </a:endParaRPr>
          </a:p>
        </p:txBody>
      </p:sp>
      <p:sp>
        <p:nvSpPr>
          <p:cNvPr id="68" name="Text Box 1049">
            <a:extLst>
              <a:ext uri="{FF2B5EF4-FFF2-40B4-BE49-F238E27FC236}">
                <a16:creationId xmlns:a16="http://schemas.microsoft.com/office/drawing/2014/main" id="{F0B63D08-3435-8359-7CC9-725C906CB89A}"/>
              </a:ext>
            </a:extLst>
          </p:cNvPr>
          <p:cNvSpPr txBox="1">
            <a:spLocks noChangeArrowheads="1"/>
          </p:cNvSpPr>
          <p:nvPr/>
        </p:nvSpPr>
        <p:spPr bwMode="auto">
          <a:xfrm>
            <a:off x="3446342" y="77559"/>
            <a:ext cx="14561782" cy="1031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lIns="73152" tIns="36576"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3500"/>
              </a:lnSpc>
              <a:defRPr sz="1000"/>
            </a:pPr>
            <a:r>
              <a:rPr lang="en-US" altLang="ja-JP" sz="2300" b="1" dirty="0">
                <a:solidFill>
                  <a:schemeClr val="accent2">
                    <a:lumMod val="75000"/>
                  </a:schemeClr>
                </a:solidFill>
                <a:latin typeface="メイリオ"/>
                <a:ea typeface="メイリオ"/>
              </a:rPr>
              <a:t>11</a:t>
            </a:r>
            <a:r>
              <a:rPr lang="ja-JP" altLang="en-US" sz="2300" b="1" dirty="0">
                <a:solidFill>
                  <a:schemeClr val="accent2">
                    <a:lumMod val="75000"/>
                  </a:schemeClr>
                </a:solidFill>
                <a:latin typeface="メイリオ"/>
                <a:ea typeface="メイリオ"/>
              </a:rPr>
              <a:t>月</a:t>
            </a:r>
            <a:r>
              <a:rPr lang="ja-JP" altLang="en-US" sz="2300" b="1" i="0" u="none" strike="noStrike" baseline="0" dirty="0">
                <a:solidFill>
                  <a:schemeClr val="accent2">
                    <a:lumMod val="75000"/>
                  </a:schemeClr>
                </a:solidFill>
                <a:latin typeface="メイリオ"/>
                <a:ea typeface="メイリオ"/>
              </a:rPr>
              <a:t>･</a:t>
            </a:r>
            <a:r>
              <a:rPr lang="ja-JP" altLang="en-US" sz="2300" b="1" dirty="0">
                <a:solidFill>
                  <a:schemeClr val="accent2">
                    <a:lumMod val="75000"/>
                  </a:schemeClr>
                </a:solidFill>
                <a:latin typeface="メイリオ"/>
                <a:ea typeface="メイリオ"/>
              </a:rPr>
              <a:t>･･旬の</a:t>
            </a:r>
            <a:r>
              <a:rPr lang="ja-JP" altLang="en-US" sz="2300" b="1" i="0" u="none" strike="noStrike" baseline="0" dirty="0">
                <a:solidFill>
                  <a:schemeClr val="accent2">
                    <a:lumMod val="75000"/>
                  </a:schemeClr>
                </a:solidFill>
                <a:latin typeface="メイリオ"/>
                <a:ea typeface="メイリオ"/>
              </a:rPr>
              <a:t>食材が盛りだくさん！ 行事や記念日に絡めた販促活動を展開しましょう！</a:t>
            </a:r>
          </a:p>
          <a:p>
            <a:pPr algn="ctr">
              <a:lnSpc>
                <a:spcPts val="3400"/>
              </a:lnSpc>
              <a:defRPr sz="1000"/>
            </a:pPr>
            <a:r>
              <a:rPr lang="en-US" altLang="ja-JP" sz="2300" b="1" i="0" u="none" strike="noStrike" baseline="0" dirty="0">
                <a:solidFill>
                  <a:schemeClr val="accent4">
                    <a:lumMod val="75000"/>
                  </a:schemeClr>
                </a:solidFill>
                <a:latin typeface="メイリオ"/>
                <a:ea typeface="メイリオ"/>
              </a:rPr>
              <a:t>〜</a:t>
            </a:r>
            <a:r>
              <a:rPr lang="ja-JP" altLang="en-US" sz="2300" b="1" i="0" u="none" strike="noStrike" baseline="0" dirty="0">
                <a:solidFill>
                  <a:schemeClr val="accent4">
                    <a:lumMod val="75000"/>
                  </a:schemeClr>
                </a:solidFill>
                <a:latin typeface="メイリオ"/>
                <a:ea typeface="メイリオ"/>
              </a:rPr>
              <a:t>嗜好の変化に柔軟に対応しましょう！</a:t>
            </a:r>
            <a:r>
              <a:rPr lang="en-US" altLang="ja-JP" sz="2300" b="1" i="0" u="none" strike="noStrike" baseline="0" dirty="0">
                <a:solidFill>
                  <a:schemeClr val="accent4">
                    <a:lumMod val="75000"/>
                  </a:schemeClr>
                </a:solidFill>
                <a:latin typeface="メイリオ"/>
                <a:ea typeface="メイリオ"/>
              </a:rPr>
              <a:t>〜</a:t>
            </a:r>
            <a:endParaRPr lang="ja-JP" altLang="en-US" sz="2300" b="1" i="0" u="none" strike="noStrike" baseline="0" dirty="0">
              <a:solidFill>
                <a:schemeClr val="accent4">
                  <a:lumMod val="75000"/>
                </a:schemeClr>
              </a:solidFill>
              <a:latin typeface="メイリオ"/>
              <a:ea typeface="メイリオ"/>
            </a:endParaRPr>
          </a:p>
        </p:txBody>
      </p:sp>
      <p:sp>
        <p:nvSpPr>
          <p:cNvPr id="47" name="テキスト ボックス 178">
            <a:extLst>
              <a:ext uri="{FF2B5EF4-FFF2-40B4-BE49-F238E27FC236}">
                <a16:creationId xmlns:a16="http://schemas.microsoft.com/office/drawing/2014/main" id="{AAE1E9BB-A841-D481-6DA5-54B1196F8109}"/>
              </a:ext>
            </a:extLst>
          </p:cNvPr>
          <p:cNvSpPr txBox="1"/>
          <p:nvPr/>
        </p:nvSpPr>
        <p:spPr bwMode="auto">
          <a:xfrm>
            <a:off x="764453" y="12460970"/>
            <a:ext cx="7038424" cy="751586"/>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r>
              <a:rPr lang="ja-JP" altLang="en-US" sz="2800">
                <a:latin typeface="HG創英角ｺﾞｼｯｸUB"/>
                <a:ea typeface="HG創英角ｺﾞｼｯｸUB"/>
                <a:cs typeface="HG創英角ｺﾞｼｯｸUB"/>
              </a:rPr>
              <a:t>七五三（１１／１５）</a:t>
            </a:r>
            <a:endParaRPr lang="en-US" altLang="ja-JP" sz="2800">
              <a:latin typeface="HG創英角ｺﾞｼｯｸUB"/>
              <a:ea typeface="HG創英角ｺﾞｼｯｸUB"/>
              <a:cs typeface="HG創英角ｺﾞｼｯｸUB"/>
            </a:endParaRPr>
          </a:p>
        </p:txBody>
      </p:sp>
      <p:sp>
        <p:nvSpPr>
          <p:cNvPr id="51" name="テキスト ボックス 171">
            <a:extLst>
              <a:ext uri="{FF2B5EF4-FFF2-40B4-BE49-F238E27FC236}">
                <a16:creationId xmlns:a16="http://schemas.microsoft.com/office/drawing/2014/main" id="{272F5A60-6673-34D8-276C-CD23CF130A6C}"/>
              </a:ext>
            </a:extLst>
          </p:cNvPr>
          <p:cNvSpPr txBox="1"/>
          <p:nvPr/>
        </p:nvSpPr>
        <p:spPr bwMode="auto">
          <a:xfrm>
            <a:off x="764453" y="13170368"/>
            <a:ext cx="5900618" cy="707150"/>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a:effectLst/>
                <a:latin typeface="HGMaruGothicMPRO" panose="020F0600000000000000" pitchFamily="34" charset="-128"/>
                <a:ea typeface="HGMaruGothicMPRO" panose="020F0600000000000000" pitchFamily="34" charset="-128"/>
              </a:rPr>
              <a:t>　</a:t>
            </a:r>
            <a:r>
              <a:rPr lang="ja-JP" altLang="en-US" sz="1050">
                <a:latin typeface="HGMaruGothicMPRO" panose="020F0600000000000000" pitchFamily="34" charset="-128"/>
                <a:ea typeface="HGMaruGothicMPRO" panose="020F0600000000000000" pitchFamily="34" charset="-128"/>
              </a:rPr>
              <a:t>七五三は子どもの成長を祝う行事で、３歳の男女、５歳の男児、７歳の女児が晴れ着に身を包み、各地の神社にお参りします。おめでたい「千歳飴」も欠かせない品です。晴れの日のごちそうとして子どもの好きなメニューを全部門で訴求しましょう。</a:t>
            </a:r>
            <a:endParaRPr lang="en-US" altLang="ja-JP" sz="1050" dirty="0">
              <a:latin typeface="HGMaruGothicMPRO" panose="020F0600000000000000" pitchFamily="34" charset="-128"/>
              <a:ea typeface="HGMaruGothicMPRO" panose="020F0600000000000000" pitchFamily="34" charset="-128"/>
            </a:endParaRPr>
          </a:p>
          <a:p>
            <a:endParaRPr lang="en-US" altLang="ja-JP" sz="1050" dirty="0">
              <a:effectLst/>
              <a:latin typeface="HGMaruGothicMPRO" panose="020F0600000000000000" pitchFamily="34" charset="-128"/>
              <a:ea typeface="HGMaruGothicMPRO" panose="020F0600000000000000" pitchFamily="34" charset="-128"/>
            </a:endParaRPr>
          </a:p>
          <a:p>
            <a:r>
              <a:rPr lang="ja-JP" altLang="en-US" sz="1050" b="1">
                <a:effectLst/>
                <a:latin typeface="HGMaruGothicMPRO" panose="020F0600000000000000" pitchFamily="34" charset="-128"/>
                <a:ea typeface="HGMaruGothicMPRO" panose="020F0600000000000000" pitchFamily="34" charset="-128"/>
              </a:rPr>
              <a:t>●重点メニュー・商品</a:t>
            </a:r>
          </a:p>
          <a:p>
            <a:r>
              <a:rPr lang="ja-JP" altLang="en-US" sz="1050">
                <a:effectLst/>
                <a:latin typeface="HGMaruGothicMPRO" panose="020F0600000000000000" pitchFamily="34" charset="-128"/>
                <a:ea typeface="HGMaruGothicMPRO" panose="020F0600000000000000" pitchFamily="34" charset="-128"/>
              </a:rPr>
              <a:t>千歳</a:t>
            </a:r>
            <a:r>
              <a:rPr lang="ja-JP" altLang="en-US" sz="1050">
                <a:latin typeface="HGMaruGothicMPRO" panose="020F0600000000000000" pitchFamily="34" charset="-128"/>
                <a:ea typeface="HGMaruGothicMPRO" panose="020F0600000000000000" pitchFamily="34" charset="-128"/>
              </a:rPr>
              <a:t>飴</a:t>
            </a:r>
            <a:r>
              <a:rPr lang="ja-JP" altLang="en-US" sz="1050">
                <a:effectLst/>
                <a:latin typeface="HGMaruGothicMPRO" panose="020F0600000000000000" pitchFamily="34" charset="-128"/>
                <a:ea typeface="HGMaruGothicMPRO" panose="020F0600000000000000" pitchFamily="34" charset="-128"/>
              </a:rPr>
              <a:t>、カレールウ、レトルトカレー、カレー用肉、ニンジン、ジャガ芋、玉ネギ、合いびき肉、パン粉、卵、唐揚げ粉、鶏肉、ケチャップ、寿司のもと、酢、冷凍食品（ハンバーグ、ピザ）、炭酸飲料、ジュース、プリン、アイスクリーム、キャラクター菓子</a:t>
            </a:r>
            <a:endParaRPr lang="en-US" altLang="ja-JP" sz="1050" dirty="0">
              <a:effectLst/>
              <a:latin typeface="HGMaruGothicMPRO" panose="020F0600000000000000" pitchFamily="34" charset="-128"/>
              <a:ea typeface="HGMaruGothicMPRO" panose="020F0600000000000000" pitchFamily="34" charset="-128"/>
            </a:endParaRPr>
          </a:p>
        </p:txBody>
      </p:sp>
      <p:sp>
        <p:nvSpPr>
          <p:cNvPr id="40" name="テキスト ボックス 171">
            <a:extLst>
              <a:ext uri="{FF2B5EF4-FFF2-40B4-BE49-F238E27FC236}">
                <a16:creationId xmlns:a16="http://schemas.microsoft.com/office/drawing/2014/main" id="{E4F722D4-D22C-C6B1-3A4E-C4DC26EE04A9}"/>
              </a:ext>
            </a:extLst>
          </p:cNvPr>
          <p:cNvSpPr txBox="1"/>
          <p:nvPr/>
        </p:nvSpPr>
        <p:spPr bwMode="auto">
          <a:xfrm>
            <a:off x="500789" y="10605065"/>
            <a:ext cx="5891106" cy="707150"/>
          </a:xfrm>
          <a:prstGeom prst="rect">
            <a:avLst/>
          </a:prstGeom>
          <a:noFill/>
          <a:ln w="9525">
            <a:noFill/>
            <a:miter lim="800000"/>
            <a:headEnd/>
            <a:tailEnd/>
          </a:ln>
        </p:spPr>
        <p:txBody>
          <a:bodyPr wrap="square" lIns="27432" tIns="18288" rIns="0" bIns="0" rtlCol="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050" b="1">
                <a:effectLst/>
                <a:latin typeface="HGMaruGothicMPRO" panose="020F0600000000000000" pitchFamily="34" charset="-128"/>
                <a:ea typeface="HGMaruGothicMPRO" panose="020F0600000000000000" pitchFamily="34" charset="-128"/>
              </a:rPr>
              <a:t>●重点メニュー・商品</a:t>
            </a:r>
          </a:p>
          <a:p>
            <a:r>
              <a:rPr lang="ja-JP" altLang="en-US" sz="1050">
                <a:effectLst/>
                <a:latin typeface="HGMaruGothicMPRO" panose="020F0600000000000000" pitchFamily="34" charset="-128"/>
                <a:ea typeface="HGMaruGothicMPRO" panose="020F0600000000000000" pitchFamily="34" charset="-128"/>
              </a:rPr>
              <a:t>木綿豆腐、絹ごし豆腐、焼き豆腐、豆乳、</a:t>
            </a:r>
            <a:r>
              <a:rPr lang="ja-JP" altLang="en-US" sz="1050">
                <a:latin typeface="HGMaruGothicMPRO" panose="020F0600000000000000" pitchFamily="34" charset="-128"/>
                <a:ea typeface="HGMaruGothicMPRO" panose="020F0600000000000000" pitchFamily="34" charset="-128"/>
              </a:rPr>
              <a:t>卯の花</a:t>
            </a:r>
            <a:r>
              <a:rPr lang="ja-JP" altLang="en-US" sz="1050">
                <a:effectLst/>
                <a:latin typeface="HGMaruGothicMPRO" panose="020F0600000000000000" pitchFamily="34" charset="-128"/>
                <a:ea typeface="HGMaruGothicMPRO" panose="020F0600000000000000" pitchFamily="34" charset="-128"/>
              </a:rPr>
              <a:t>、油揚げ、厚揚げ、ネギ、ショウガ、みそ、湯豆腐、豆腐田楽、白あえ、炒り豆腐、麻婆豆腐、肉豆腐</a:t>
            </a:r>
            <a:endParaRPr lang="en-US" altLang="ja-JP" sz="1050" b="1">
              <a:effectLst/>
              <a:latin typeface="HGMaruGothicMPRO" panose="020F0600000000000000" pitchFamily="34" charset="-128"/>
              <a:ea typeface="HGMaruGothicMPRO" panose="020F0600000000000000" pitchFamily="34" charset="-128"/>
            </a:endParaRPr>
          </a:p>
        </p:txBody>
      </p:sp>
      <p:pic>
        <p:nvPicPr>
          <p:cNvPr id="5" name="図 4">
            <a:extLst>
              <a:ext uri="{FF2B5EF4-FFF2-40B4-BE49-F238E27FC236}">
                <a16:creationId xmlns:a16="http://schemas.microsoft.com/office/drawing/2014/main" id="{911300B9-3C39-D8BC-34F3-FB1FE52E9C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47758" y="1610419"/>
            <a:ext cx="1931269" cy="1448452"/>
          </a:xfrm>
          <a:prstGeom prst="rect">
            <a:avLst/>
          </a:prstGeom>
        </p:spPr>
      </p:pic>
      <p:pic>
        <p:nvPicPr>
          <p:cNvPr id="7" name="図 6">
            <a:extLst>
              <a:ext uri="{FF2B5EF4-FFF2-40B4-BE49-F238E27FC236}">
                <a16:creationId xmlns:a16="http://schemas.microsoft.com/office/drawing/2014/main" id="{2C422685-5F8C-D44E-5771-FBF26965AA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0078" y="3729217"/>
            <a:ext cx="2063440" cy="732979"/>
          </a:xfrm>
          <a:prstGeom prst="rect">
            <a:avLst/>
          </a:prstGeom>
        </p:spPr>
      </p:pic>
      <p:pic>
        <p:nvPicPr>
          <p:cNvPr id="9" name="図 8">
            <a:extLst>
              <a:ext uri="{FF2B5EF4-FFF2-40B4-BE49-F238E27FC236}">
                <a16:creationId xmlns:a16="http://schemas.microsoft.com/office/drawing/2014/main" id="{DA997AE1-7783-D08B-9BF8-0B34F22221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62278" y="3212015"/>
            <a:ext cx="1929146" cy="1446860"/>
          </a:xfrm>
          <a:prstGeom prst="rect">
            <a:avLst/>
          </a:prstGeom>
        </p:spPr>
      </p:pic>
      <p:pic>
        <p:nvPicPr>
          <p:cNvPr id="13" name="図 12">
            <a:extLst>
              <a:ext uri="{FF2B5EF4-FFF2-40B4-BE49-F238E27FC236}">
                <a16:creationId xmlns:a16="http://schemas.microsoft.com/office/drawing/2014/main" id="{23C8B9FF-AB06-E8B3-403F-17FBDB9C6F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33525" y="1452345"/>
            <a:ext cx="1642224" cy="1231668"/>
          </a:xfrm>
          <a:prstGeom prst="rect">
            <a:avLst/>
          </a:prstGeom>
        </p:spPr>
      </p:pic>
      <p:pic>
        <p:nvPicPr>
          <p:cNvPr id="17" name="図 16">
            <a:extLst>
              <a:ext uri="{FF2B5EF4-FFF2-40B4-BE49-F238E27FC236}">
                <a16:creationId xmlns:a16="http://schemas.microsoft.com/office/drawing/2014/main" id="{1D7FFADE-3CC6-943D-80F0-46A06C88663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3126"/>
          <a:stretch/>
        </p:blipFill>
        <p:spPr>
          <a:xfrm>
            <a:off x="10722339" y="11691771"/>
            <a:ext cx="10140539" cy="3362881"/>
          </a:xfrm>
          <a:prstGeom prst="rect">
            <a:avLst/>
          </a:prstGeom>
        </p:spPr>
      </p:pic>
      <p:pic>
        <p:nvPicPr>
          <p:cNvPr id="22" name="図 21">
            <a:extLst>
              <a:ext uri="{FF2B5EF4-FFF2-40B4-BE49-F238E27FC236}">
                <a16:creationId xmlns:a16="http://schemas.microsoft.com/office/drawing/2014/main" id="{A7E266A5-A0B5-A770-9DFD-E14262C9C63E}"/>
              </a:ext>
            </a:extLst>
          </p:cNvPr>
          <p:cNvPicPr>
            <a:picLocks noChangeAspect="1"/>
          </p:cNvPicPr>
          <p:nvPr/>
        </p:nvPicPr>
        <p:blipFill rotWithShape="1">
          <a:blip r:embed="rId8">
            <a:extLst>
              <a:ext uri="{28A0092B-C50C-407E-A947-70E740481C1C}">
                <a14:useLocalDpi xmlns:a14="http://schemas.microsoft.com/office/drawing/2010/main" val="0"/>
              </a:ext>
            </a:extLst>
          </a:blip>
          <a:srcRect l="15825" t="7580" r="31072" b="9118"/>
          <a:stretch/>
        </p:blipFill>
        <p:spPr>
          <a:xfrm>
            <a:off x="10525827" y="5198807"/>
            <a:ext cx="2429106" cy="3048400"/>
          </a:xfrm>
          <a:prstGeom prst="rect">
            <a:avLst/>
          </a:prstGeom>
        </p:spPr>
      </p:pic>
      <p:pic>
        <p:nvPicPr>
          <p:cNvPr id="29" name="図 28">
            <a:extLst>
              <a:ext uri="{FF2B5EF4-FFF2-40B4-BE49-F238E27FC236}">
                <a16:creationId xmlns:a16="http://schemas.microsoft.com/office/drawing/2014/main" id="{74423F51-9BD3-37A1-7920-672DAE395EAE}"/>
              </a:ext>
            </a:extLst>
          </p:cNvPr>
          <p:cNvPicPr>
            <a:picLocks noChangeAspect="1"/>
          </p:cNvPicPr>
          <p:nvPr/>
        </p:nvPicPr>
        <p:blipFill rotWithShape="1">
          <a:blip r:embed="rId9">
            <a:extLst>
              <a:ext uri="{28A0092B-C50C-407E-A947-70E740481C1C}">
                <a14:useLocalDpi xmlns:a14="http://schemas.microsoft.com/office/drawing/2010/main" val="0"/>
              </a:ext>
            </a:extLst>
          </a:blip>
          <a:srcRect l="27986" r="19751"/>
          <a:stretch/>
        </p:blipFill>
        <p:spPr>
          <a:xfrm>
            <a:off x="13166813" y="5206161"/>
            <a:ext cx="2418846" cy="3080650"/>
          </a:xfrm>
          <a:prstGeom prst="rect">
            <a:avLst/>
          </a:prstGeom>
        </p:spPr>
      </p:pic>
      <p:pic>
        <p:nvPicPr>
          <p:cNvPr id="34" name="図 33">
            <a:extLst>
              <a:ext uri="{FF2B5EF4-FFF2-40B4-BE49-F238E27FC236}">
                <a16:creationId xmlns:a16="http://schemas.microsoft.com/office/drawing/2014/main" id="{055F486C-5FC1-7C62-5501-1B7DFD1BF960}"/>
              </a:ext>
            </a:extLst>
          </p:cNvPr>
          <p:cNvPicPr>
            <a:picLocks noChangeAspect="1"/>
          </p:cNvPicPr>
          <p:nvPr/>
        </p:nvPicPr>
        <p:blipFill rotWithShape="1">
          <a:blip r:embed="rId10">
            <a:extLst>
              <a:ext uri="{28A0092B-C50C-407E-A947-70E740481C1C}">
                <a14:useLocalDpi xmlns:a14="http://schemas.microsoft.com/office/drawing/2010/main" val="0"/>
              </a:ext>
            </a:extLst>
          </a:blip>
          <a:srcRect l="22360" r="26027"/>
          <a:stretch/>
        </p:blipFill>
        <p:spPr>
          <a:xfrm>
            <a:off x="15847922" y="5184693"/>
            <a:ext cx="2160202" cy="3139047"/>
          </a:xfrm>
          <a:prstGeom prst="rect">
            <a:avLst/>
          </a:prstGeom>
        </p:spPr>
      </p:pic>
      <p:pic>
        <p:nvPicPr>
          <p:cNvPr id="39" name="図 38">
            <a:extLst>
              <a:ext uri="{FF2B5EF4-FFF2-40B4-BE49-F238E27FC236}">
                <a16:creationId xmlns:a16="http://schemas.microsoft.com/office/drawing/2014/main" id="{9173BA3A-3EEF-3E15-3D83-39E145AFE852}"/>
              </a:ext>
            </a:extLst>
          </p:cNvPr>
          <p:cNvPicPr>
            <a:picLocks noChangeAspect="1"/>
          </p:cNvPicPr>
          <p:nvPr/>
        </p:nvPicPr>
        <p:blipFill rotWithShape="1">
          <a:blip r:embed="rId11">
            <a:extLst>
              <a:ext uri="{28A0092B-C50C-407E-A947-70E740481C1C}">
                <a14:useLocalDpi xmlns:a14="http://schemas.microsoft.com/office/drawing/2010/main" val="0"/>
              </a:ext>
            </a:extLst>
          </a:blip>
          <a:srcRect l="25119" r="28660"/>
          <a:stretch/>
        </p:blipFill>
        <p:spPr>
          <a:xfrm>
            <a:off x="18215976" y="5168551"/>
            <a:ext cx="2160202" cy="3096346"/>
          </a:xfrm>
          <a:prstGeom prst="rect">
            <a:avLst/>
          </a:prstGeom>
        </p:spPr>
      </p:pic>
      <p:sp>
        <p:nvSpPr>
          <p:cNvPr id="3" name="AutoShape 16">
            <a:extLst>
              <a:ext uri="{FF2B5EF4-FFF2-40B4-BE49-F238E27FC236}">
                <a16:creationId xmlns:a16="http://schemas.microsoft.com/office/drawing/2014/main" id="{13F43B0F-9B01-D8C4-E5BC-8E1B029C6ECB}"/>
              </a:ext>
            </a:extLst>
          </p:cNvPr>
          <p:cNvSpPr>
            <a:spLocks noChangeArrowheads="1"/>
          </p:cNvSpPr>
          <p:nvPr/>
        </p:nvSpPr>
        <p:spPr bwMode="auto">
          <a:xfrm>
            <a:off x="330302" y="1098326"/>
            <a:ext cx="5158281" cy="669234"/>
          </a:xfrm>
          <a:prstGeom prst="flowChartAlternateProcess">
            <a:avLst/>
          </a:prstGeom>
          <a:solidFill>
            <a:schemeClr val="accent4">
              <a:lumMod val="20000"/>
              <a:lumOff val="80000"/>
            </a:schemeClr>
          </a:solidFill>
          <a:ln w="9525">
            <a:noFill/>
            <a:miter lim="800000"/>
            <a:headEnd/>
            <a:tailEnd/>
          </a:ln>
          <a:effectLst>
            <a:outerShdw dist="107763" dir="2700000" algn="ctr" rotWithShape="0">
              <a:srgbClr val="808080"/>
            </a:outerShdw>
          </a:effectLst>
        </p:spPr>
        <p:txBody>
          <a:bodyPr wrap="square" lIns="73152" tIns="36576" rIns="73152" bIns="36576"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endParaRPr lang="ja-JP" altLang="en-US" sz="3000" b="1" i="0" u="none" strike="noStrike" baseline="0">
              <a:solidFill>
                <a:srgbClr val="FF6600"/>
              </a:solidFill>
              <a:latin typeface="HGS創英角ﾎﾟｯﾌﾟ体"/>
              <a:ea typeface="HGS創英角ﾎﾟｯﾌﾟ体"/>
            </a:endParaRPr>
          </a:p>
        </p:txBody>
      </p:sp>
      <p:pic>
        <p:nvPicPr>
          <p:cNvPr id="6" name="図 5">
            <a:extLst>
              <a:ext uri="{FF2B5EF4-FFF2-40B4-BE49-F238E27FC236}">
                <a16:creationId xmlns:a16="http://schemas.microsoft.com/office/drawing/2014/main" id="{B678F764-47E3-68AC-4134-E5E1BE84F128}"/>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07317" y="1157086"/>
            <a:ext cx="6249547" cy="674557"/>
          </a:xfrm>
          <a:prstGeom prst="rect">
            <a:avLst/>
          </a:prstGeom>
          <a:effectLst/>
        </p:spPr>
      </p:pic>
      <p:sp>
        <p:nvSpPr>
          <p:cNvPr id="8" name="AutoShape 17">
            <a:extLst>
              <a:ext uri="{FF2B5EF4-FFF2-40B4-BE49-F238E27FC236}">
                <a16:creationId xmlns:a16="http://schemas.microsoft.com/office/drawing/2014/main" id="{B9230DA9-D21A-95A0-3CF1-D6D37B2AE4DD}"/>
              </a:ext>
            </a:extLst>
          </p:cNvPr>
          <p:cNvSpPr>
            <a:spLocks noChangeArrowheads="1"/>
          </p:cNvSpPr>
          <p:nvPr/>
        </p:nvSpPr>
        <p:spPr bwMode="auto">
          <a:xfrm>
            <a:off x="10441628" y="1091127"/>
            <a:ext cx="5406294" cy="655344"/>
          </a:xfrm>
          <a:prstGeom prst="flowChartAlternateProcess">
            <a:avLst/>
          </a:prstGeom>
          <a:solidFill>
            <a:schemeClr val="accent4">
              <a:lumMod val="20000"/>
              <a:lumOff val="80000"/>
            </a:schemeClr>
          </a:solidFill>
          <a:ln w="9525">
            <a:noFill/>
            <a:miter lim="800000"/>
            <a:headEnd/>
            <a:tailEnd/>
          </a:ln>
          <a:effectLst>
            <a:outerShdw dist="107763" dir="2700000" algn="ctr" rotWithShape="0">
              <a:srgbClr val="808080"/>
            </a:outerShdw>
          </a:effectLst>
        </p:spPr>
        <p:txBody>
          <a:bodyPr wrap="square" lIns="73152" tIns="36576" rIns="73152" bIns="36576"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defRPr sz="1000"/>
            </a:pPr>
            <a:endParaRPr lang="ja-JP" altLang="en-US" sz="3000" b="1" i="0" u="none" strike="noStrike" baseline="0">
              <a:solidFill>
                <a:srgbClr val="0000FF"/>
              </a:solidFill>
              <a:latin typeface="HGS創英角ﾎﾟｯﾌﾟ体"/>
              <a:ea typeface="HGS創英角ﾎﾟｯﾌﾟ体"/>
            </a:endParaRPr>
          </a:p>
        </p:txBody>
      </p:sp>
      <p:pic>
        <p:nvPicPr>
          <p:cNvPr id="10" name="図 9">
            <a:extLst>
              <a:ext uri="{FF2B5EF4-FFF2-40B4-BE49-F238E27FC236}">
                <a16:creationId xmlns:a16="http://schemas.microsoft.com/office/drawing/2014/main" id="{23205CA2-9384-B8F6-9EF7-04B4C00522F4}"/>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379392" y="1046818"/>
            <a:ext cx="6300568" cy="714779"/>
          </a:xfrm>
          <a:prstGeom prst="rect">
            <a:avLst/>
          </a:prstGeom>
          <a:effectLst/>
        </p:spPr>
      </p:pic>
      <p:pic>
        <p:nvPicPr>
          <p:cNvPr id="12" name="図 11" descr="図形&#10;&#10;中程度の精度で自動的に生成された説明">
            <a:extLst>
              <a:ext uri="{FF2B5EF4-FFF2-40B4-BE49-F238E27FC236}">
                <a16:creationId xmlns:a16="http://schemas.microsoft.com/office/drawing/2014/main" id="{EB7D192C-3E1D-308C-F2CD-9107768A4045}"/>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233530" y="285457"/>
            <a:ext cx="2081490" cy="825253"/>
          </a:xfrm>
          <a:prstGeom prst="rect">
            <a:avLst/>
          </a:prstGeom>
        </p:spPr>
      </p:pic>
      <p:pic>
        <p:nvPicPr>
          <p:cNvPr id="20" name="図 19">
            <a:extLst>
              <a:ext uri="{FF2B5EF4-FFF2-40B4-BE49-F238E27FC236}">
                <a16:creationId xmlns:a16="http://schemas.microsoft.com/office/drawing/2014/main" id="{E042F9C1-7DB5-1B9D-631A-D14510BD88B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145535" y="9289283"/>
            <a:ext cx="2593046" cy="1944785"/>
          </a:xfrm>
          <a:prstGeom prst="rect">
            <a:avLst/>
          </a:prstGeom>
        </p:spPr>
      </p:pic>
      <p:pic>
        <p:nvPicPr>
          <p:cNvPr id="25" name="図 24">
            <a:extLst>
              <a:ext uri="{FF2B5EF4-FFF2-40B4-BE49-F238E27FC236}">
                <a16:creationId xmlns:a16="http://schemas.microsoft.com/office/drawing/2014/main" id="{A8A29DF7-359B-372F-82CD-E0E8876CDB3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86959" y="12551550"/>
            <a:ext cx="2593048" cy="1944786"/>
          </a:xfrm>
          <a:prstGeom prst="rect">
            <a:avLst/>
          </a:prstGeom>
        </p:spPr>
      </p:pic>
    </p:spTree>
    <p:extLst>
      <p:ext uri="{BB962C8B-B14F-4D97-AF65-F5344CB8AC3E}">
        <p14:creationId xmlns:p14="http://schemas.microsoft.com/office/powerpoint/2010/main" val="206767596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6DA8DC6BD848448EA25EC842E658A9" ma:contentTypeVersion="16" ma:contentTypeDescription="Create a new document." ma:contentTypeScope="" ma:versionID="e8370d139f7b25bb0c92d556013d97b3">
  <xsd:schema xmlns:xsd="http://www.w3.org/2001/XMLSchema" xmlns:xs="http://www.w3.org/2001/XMLSchema" xmlns:p="http://schemas.microsoft.com/office/2006/metadata/properties" xmlns:ns2="825d05fc-4885-42f2-aee4-1830ba14affa" xmlns:ns3="100ae249-e29e-41be-8680-3fbd64139604" targetNamespace="http://schemas.microsoft.com/office/2006/metadata/properties" ma:root="true" ma:fieldsID="da42561288a673c1de76b5aa5353668e" ns2:_="" ns3:_="">
    <xsd:import namespace="825d05fc-4885-42f2-aee4-1830ba14affa"/>
    <xsd:import namespace="100ae249-e29e-41be-8680-3fbd641396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5d05fc-4885-42f2-aee4-1830ba14af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ad33ed4-6483-4797-8d50-6b93ecde42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0ae249-e29e-41be-8680-3fbd6413960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485f7ef-4fd7-409a-a033-ab5ea473f867}" ma:internalName="TaxCatchAll" ma:showField="CatchAllData" ma:web="100ae249-e29e-41be-8680-3fbd6413960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0ae249-e29e-41be-8680-3fbd64139604" xsi:nil="true"/>
    <lcf76f155ced4ddcb4097134ff3c332f xmlns="825d05fc-4885-42f2-aee4-1830ba14aff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058FD-700E-4071-A7D7-78A4447C4914}"/>
</file>

<file path=customXml/itemProps2.xml><?xml version="1.0" encoding="utf-8"?>
<ds:datastoreItem xmlns:ds="http://schemas.openxmlformats.org/officeDocument/2006/customXml" ds:itemID="{FD6C2245-EA20-4F67-80B2-67B6A8944EC1}">
  <ds:schemaRefs>
    <ds:schemaRef ds:uri="100ae249-e29e-41be-8680-3fbd64139604"/>
    <ds:schemaRef ds:uri="825d05fc-4885-42f2-aee4-1830ba14aff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2198C16-9E39-473F-834A-972AC308BD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71</TotalTime>
  <Words>2731</Words>
  <Application>Microsoft Office PowerPoint</Application>
  <PresentationFormat>ユーザー設定</PresentationFormat>
  <Paragraphs>359</Paragraphs>
  <Slides>2</Slides>
  <Notes>2</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2</vt:i4>
      </vt:variant>
    </vt:vector>
  </HeadingPairs>
  <TitlesOfParts>
    <vt:vector size="17" baseType="lpstr">
      <vt:lpstr>HGPSoeiKakugothicUB</vt:lpstr>
      <vt:lpstr>HGP創英角ﾎﾟｯﾌﾟ体</vt:lpstr>
      <vt:lpstr>HGS創英ﾌﾟﾚｾﾞﾝｽEB</vt:lpstr>
      <vt:lpstr>HGS創英角ﾎﾟｯﾌﾟ体</vt:lpstr>
      <vt:lpstr>HG丸ｺﾞｼｯｸM-PRO</vt:lpstr>
      <vt:lpstr>HG丸ｺﾞｼｯｸM-PRO</vt:lpstr>
      <vt:lpstr>HG創英角ｺﾞｼｯｸUB</vt:lpstr>
      <vt:lpstr>Meiryo UI</vt:lpstr>
      <vt:lpstr>メイリオ</vt:lpstr>
      <vt:lpstr>游ゴシック</vt:lpstr>
      <vt:lpstr>Arial</vt:lpstr>
      <vt:lpstr>Calibri</vt:lpstr>
      <vt:lpstr>Calibri Light</vt:lpstr>
      <vt:lpstr>Freestyle Script</vt:lpstr>
      <vt:lpstr>Office テーマ</vt:lpstr>
      <vt:lpstr>PowerPoint プレゼンテーション</vt:lpstr>
      <vt:lpstr>PowerPoint プレゼンテーション</vt:lpstr>
    </vt:vector>
  </TitlesOfParts>
  <Manager/>
  <Company>Toshiba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subject/>
  <dc:creator/>
  <cp:keywords/>
  <dc:description/>
  <cp:lastModifiedBy>fujita kei(藤田 圭 TEC □ＲＳ事□ＲＳＳＳ□ＲＳＡＣ推進)</cp:lastModifiedBy>
  <cp:revision>6</cp:revision>
  <cp:lastPrinted>2021-09-17T00:08:02Z</cp:lastPrinted>
  <dcterms:created xsi:type="dcterms:W3CDTF">2019-06-14T00:16:28Z</dcterms:created>
  <dcterms:modified xsi:type="dcterms:W3CDTF">2026-08-06T01:54:08Z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0x010100186DA8DC6BD848448EA25EC842E658A9</vt:lpwstr>
  </property>
  <property fmtid="{D5CDD505-2E9C-101B-9397-08002B2CF9AE}" pid="3" name="MediaServiceImageTags">
    <vt:lpwstr/>
  </property>
</Properties>
</file>